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74" r:id="rId17"/>
    <p:sldId id="275" r:id="rId18"/>
    <p:sldId id="268" r:id="rId19"/>
    <p:sldId id="269" r:id="rId20"/>
    <p:sldId id="270" r:id="rId21"/>
    <p:sldId id="271" r:id="rId22"/>
    <p:sldId id="272" r:id="rId23"/>
  </p:sldIdLst>
  <p:sldSz cx="16256000" cy="9144000"/>
  <p:notesSz cx="9144000" cy="16256000"/>
  <p:embeddedFontLst>
    <p:embeddedFont>
      <p:font typeface="Quattrocento Sans" panose="020B0502050000020003" pitchFamily="34" charset="0"/>
      <p:regular r:id="rId27"/>
    </p:embeddedFont>
    <p:embeddedFont>
      <p:font typeface="Quattrocento Sans" panose="020B0502050000020003" pitchFamily="34" charset="-122"/>
      <p:regular r:id="rId28"/>
    </p:embeddedFont>
    <p:embeddedFont>
      <p:font typeface="Quattrocento Sans" panose="020B0502050000020003" pitchFamily="34" charset="-120"/>
      <p:regular r:id="rId29"/>
    </p:embeddedFont>
    <p:embeddedFont>
      <p:font typeface="Noto Sans SC" panose="020B0200000000000000" pitchFamily="34" charset="-122"/>
      <p:regular r:id="rId30"/>
    </p:embeddedFont>
    <p:embeddedFont>
      <p:font typeface="Noto Sans SC" panose="020B0200000000000000" pitchFamily="34" charset="-120"/>
      <p:regular r:id="rId31"/>
    </p:embeddedFont>
    <p:embeddedFont>
      <p:font typeface="MiSans" panose="00000500000000000000" pitchFamily="34" charset="-122"/>
      <p:regular r:id="rId32"/>
    </p:embeddedFont>
    <p:embeddedFont>
      <p:font typeface="MiSans" panose="00000500000000000000" pitchFamily="34" charset="-120"/>
      <p:regular r:id="rId33"/>
    </p:embeddedFont>
    <p:embeddedFont>
      <p:font typeface="Calibri" panose="020F0502020204030204" charset="0"/>
      <p:regular r:id="rId34"/>
      <p:bold r:id="rId35"/>
      <p:italic r:id="rId36"/>
      <p:boldItalic r:id="rId3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notesSlide" Target="../notesSlides/notesSlide15.xml"/><Relationship Id="rId21" Type="http://schemas.openxmlformats.org/officeDocument/2006/relationships/slideLayout" Target="../slideLayouts/slideLayout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cover_background.png"/>
          <p:cNvPicPr>
            <a:picLocks noChangeAspect="1"/>
          </p:cNvPicPr>
          <p:nvPr/>
        </p:nvPicPr>
        <p:blipFill>
          <a:blip r:embed="rId1">
            <a:alphaModFix amt="4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60000">
                <a:srgbClr val="4A6C82"/>
              </a:gs>
              <a:gs pos="80000">
                <a:srgbClr val="1A1D21"/>
              </a:gs>
              <a:gs pos="90000">
                <a:srgbClr val="1A1D21"/>
              </a:gs>
              <a:gs pos="100000">
                <a:srgbClr val="1A1D21"/>
              </a:gs>
            </a:gsLst>
            <a:lin ang="2700000" scaled="1"/>
          </a:gradFill>
        </p:spPr>
      </p:sp>
      <p:sp>
        <p:nvSpPr>
          <p:cNvPr id="4" name="Shape 1"/>
          <p:cNvSpPr/>
          <p:nvPr/>
        </p:nvSpPr>
        <p:spPr>
          <a:xfrm>
            <a:off x="533400" y="1689100"/>
            <a:ext cx="4800600" cy="508000"/>
          </a:xfrm>
          <a:custGeom>
            <a:avLst/>
            <a:gdLst/>
            <a:ahLst/>
            <a:cxnLst/>
            <a:rect l="l" t="t" r="r" b="b"/>
            <a:pathLst>
              <a:path w="4800600" h="508000">
                <a:moveTo>
                  <a:pt x="0" y="0"/>
                </a:moveTo>
                <a:lnTo>
                  <a:pt x="4800600" y="0"/>
                </a:lnTo>
                <a:lnTo>
                  <a:pt x="4800600" y="508000"/>
                </a:lnTo>
                <a:lnTo>
                  <a:pt x="0" y="508000"/>
                </a:lnTo>
                <a:lnTo>
                  <a:pt x="0" y="0"/>
                </a:lnTo>
                <a:close/>
              </a:path>
            </a:pathLst>
          </a:custGeom>
          <a:solidFill>
            <a:srgbClr val="C5A06D">
              <a:alpha val="20000"/>
            </a:srgbClr>
          </a:solidFill>
        </p:spPr>
      </p:sp>
      <p:sp>
        <p:nvSpPr>
          <p:cNvPr id="5" name="Shape 2"/>
          <p:cNvSpPr/>
          <p:nvPr/>
        </p:nvSpPr>
        <p:spPr>
          <a:xfrm>
            <a:off x="533400" y="1689100"/>
            <a:ext cx="50800" cy="508000"/>
          </a:xfrm>
          <a:custGeom>
            <a:avLst/>
            <a:gdLst/>
            <a:ahLst/>
            <a:cxnLst/>
            <a:rect l="l" t="t" r="r" b="b"/>
            <a:pathLst>
              <a:path w="50800" h="508000">
                <a:moveTo>
                  <a:pt x="0" y="0"/>
                </a:moveTo>
                <a:lnTo>
                  <a:pt x="50800" y="0"/>
                </a:lnTo>
                <a:lnTo>
                  <a:pt x="50800" y="508000"/>
                </a:lnTo>
                <a:lnTo>
                  <a:pt x="0" y="508000"/>
                </a:lnTo>
                <a:lnTo>
                  <a:pt x="0" y="0"/>
                </a:lnTo>
                <a:close/>
              </a:path>
            </a:pathLst>
          </a:custGeom>
          <a:solidFill>
            <a:srgbClr val="C5A06D"/>
          </a:solidFill>
        </p:spPr>
      </p:sp>
      <p:sp>
        <p:nvSpPr>
          <p:cNvPr id="6" name="Text 3"/>
          <p:cNvSpPr/>
          <p:nvPr/>
        </p:nvSpPr>
        <p:spPr>
          <a:xfrm>
            <a:off x="812800" y="1790700"/>
            <a:ext cx="4368800" cy="304800"/>
          </a:xfrm>
          <a:prstGeom prst="rect">
            <a:avLst/>
          </a:prstGeom>
          <a:noFill/>
        </p:spPr>
        <p:txBody>
          <a:bodyPr wrap="square" lIns="0" tIns="0" rIns="0" bIns="0" rtlCol="0" anchor="ctr"/>
          <a:lstStyle/>
          <a:p>
            <a:pPr>
              <a:lnSpc>
                <a:spcPct val="130000"/>
              </a:lnSpc>
            </a:pPr>
            <a:r>
              <a:rPr lang="en-US" sz="1600" kern="0" spc="16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UNDERGRADUATE THESIS PROPOSAL</a:t>
            </a:r>
            <a:endParaRPr lang="en-US" sz="1600" dirty="0"/>
          </a:p>
        </p:txBody>
      </p:sp>
      <p:sp>
        <p:nvSpPr>
          <p:cNvPr id="7" name="Text 4"/>
          <p:cNvSpPr/>
          <p:nvPr/>
        </p:nvSpPr>
        <p:spPr>
          <a:xfrm>
            <a:off x="508000" y="2501900"/>
            <a:ext cx="9753600" cy="2286000"/>
          </a:xfrm>
          <a:prstGeom prst="rect">
            <a:avLst/>
          </a:prstGeom>
          <a:noFill/>
        </p:spPr>
        <p:txBody>
          <a:bodyPr wrap="square" lIns="0" tIns="0" rIns="0" bIns="0" rtlCol="0" anchor="ctr"/>
          <a:lstStyle/>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白噪音疗愈音箱</a:t>
            </a:r>
            <a:endParaRPr lang="en-US" sz="1600" dirty="0"/>
          </a:p>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设计与实现</a:t>
            </a:r>
            <a:endParaRPr lang="en-US" sz="1600" dirty="0"/>
          </a:p>
        </p:txBody>
      </p:sp>
      <p:sp>
        <p:nvSpPr>
          <p:cNvPr id="8" name="Shape 5"/>
          <p:cNvSpPr/>
          <p:nvPr/>
        </p:nvSpPr>
        <p:spPr>
          <a:xfrm>
            <a:off x="508000" y="5194300"/>
            <a:ext cx="2032000" cy="76200"/>
          </a:xfrm>
          <a:custGeom>
            <a:avLst/>
            <a:gdLst/>
            <a:ahLst/>
            <a:cxnLst/>
            <a:rect l="l" t="t" r="r" b="b"/>
            <a:pathLst>
              <a:path w="2032000" h="76200">
                <a:moveTo>
                  <a:pt x="0" y="0"/>
                </a:moveTo>
                <a:lnTo>
                  <a:pt x="2032000" y="0"/>
                </a:lnTo>
                <a:lnTo>
                  <a:pt x="2032000" y="76200"/>
                </a:lnTo>
                <a:lnTo>
                  <a:pt x="0" y="76200"/>
                </a:lnTo>
                <a:lnTo>
                  <a:pt x="0" y="0"/>
                </a:lnTo>
                <a:close/>
              </a:path>
            </a:pathLst>
          </a:custGeom>
          <a:solidFill>
            <a:srgbClr val="C5A06D"/>
          </a:solidFill>
        </p:spPr>
      </p:sp>
      <p:sp>
        <p:nvSpPr>
          <p:cNvPr id="9" name="Shape 6"/>
          <p:cNvSpPr/>
          <p:nvPr/>
        </p:nvSpPr>
        <p:spPr>
          <a:xfrm>
            <a:off x="508000" y="59309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5A06D"/>
          </a:solidFill>
        </p:spPr>
      </p:sp>
      <p:sp>
        <p:nvSpPr>
          <p:cNvPr id="10" name="Text 7"/>
          <p:cNvSpPr/>
          <p:nvPr/>
        </p:nvSpPr>
        <p:spPr>
          <a:xfrm>
            <a:off x="812800" y="5778500"/>
            <a:ext cx="2159000" cy="406400"/>
          </a:xfrm>
          <a:prstGeom prst="rect">
            <a:avLst/>
          </a:prstGeom>
          <a:noFill/>
        </p:spPr>
        <p:txBody>
          <a:bodyPr wrap="square" lIns="0" tIns="0" rIns="0" bIns="0" rtlCol="0" anchor="ctr"/>
          <a:lstStyle/>
          <a:p>
            <a:pPr>
              <a:lnSpc>
                <a:spcPct val="110000"/>
              </a:lnSpc>
            </a:pPr>
            <a:r>
              <a:rPr lang="en-US" sz="2400" dirty="0">
                <a:solidFill>
                  <a:srgbClr val="6F7B8A"/>
                </a:solidFill>
                <a:latin typeface="Noto Sans SC" panose="020B0200000000000000" pitchFamily="34" charset="-122"/>
                <a:ea typeface="Noto Sans SC" panose="020B0200000000000000" pitchFamily="34" charset="-122"/>
                <a:cs typeface="Noto Sans SC" panose="020B0200000000000000" pitchFamily="34" charset="-120"/>
              </a:rPr>
              <a:t>汇报人:</a:t>
            </a:r>
            <a:r>
              <a:rPr lang="en-US" sz="2400"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 王文欣</a:t>
            </a:r>
            <a:endParaRPr lang="en-US" sz="1600" dirty="0"/>
          </a:p>
        </p:txBody>
      </p:sp>
      <p:sp>
        <p:nvSpPr>
          <p:cNvPr id="11" name="Shape 8"/>
          <p:cNvSpPr/>
          <p:nvPr/>
        </p:nvSpPr>
        <p:spPr>
          <a:xfrm>
            <a:off x="508000" y="65913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5A06D"/>
          </a:solidFill>
        </p:spPr>
      </p:sp>
      <p:sp>
        <p:nvSpPr>
          <p:cNvPr id="12" name="Text 9"/>
          <p:cNvSpPr/>
          <p:nvPr/>
        </p:nvSpPr>
        <p:spPr>
          <a:xfrm>
            <a:off x="812800" y="6438900"/>
            <a:ext cx="2159000" cy="406400"/>
          </a:xfrm>
          <a:prstGeom prst="rect">
            <a:avLst/>
          </a:prstGeom>
          <a:noFill/>
        </p:spPr>
        <p:txBody>
          <a:bodyPr wrap="square" lIns="0" tIns="0" rIns="0" bIns="0" rtlCol="0" anchor="ctr"/>
          <a:lstStyle/>
          <a:p>
            <a:pPr>
              <a:lnSpc>
                <a:spcPct val="110000"/>
              </a:lnSpc>
            </a:pPr>
            <a:r>
              <a:rPr lang="en-US" sz="2400" dirty="0">
                <a:solidFill>
                  <a:srgbClr val="6F7B8A"/>
                </a:solidFill>
                <a:latin typeface="Noto Sans SC" panose="020B0200000000000000" pitchFamily="34" charset="-122"/>
                <a:ea typeface="Noto Sans SC" panose="020B0200000000000000" pitchFamily="34" charset="-122"/>
                <a:cs typeface="Noto Sans SC" panose="020B0200000000000000" pitchFamily="34" charset="-120"/>
              </a:rPr>
              <a:t>指导教师:</a:t>
            </a:r>
            <a:r>
              <a:rPr lang="en-US" sz="2400"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 杨青</a:t>
            </a:r>
            <a:endParaRPr lang="en-US" sz="1600" dirty="0"/>
          </a:p>
        </p:txBody>
      </p:sp>
      <p:sp>
        <p:nvSpPr>
          <p:cNvPr id="13" name="Shape 10"/>
          <p:cNvSpPr/>
          <p:nvPr/>
        </p:nvSpPr>
        <p:spPr>
          <a:xfrm>
            <a:off x="508000" y="72263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5A06D"/>
          </a:solidFill>
        </p:spPr>
      </p:sp>
      <p:sp>
        <p:nvSpPr>
          <p:cNvPr id="14" name="Text 11"/>
          <p:cNvSpPr/>
          <p:nvPr/>
        </p:nvSpPr>
        <p:spPr>
          <a:xfrm>
            <a:off x="812800" y="7099300"/>
            <a:ext cx="4744720" cy="355600"/>
          </a:xfrm>
          <a:prstGeom prst="rect">
            <a:avLst/>
          </a:prstGeom>
          <a:noFill/>
        </p:spPr>
        <p:txBody>
          <a:bodyPr wrap="square" lIns="0" tIns="0" rIns="0" bIns="0" rtlCol="0" anchor="ctr"/>
          <a:lstStyle/>
          <a:p>
            <a:pPr>
              <a:lnSpc>
                <a:spcPct val="120000"/>
              </a:lnSpc>
            </a:pPr>
            <a:r>
              <a:rPr lang="en-US" sz="2000"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电子工程与自动化学院 · 自动化专业</a:t>
            </a:r>
            <a:endParaRPr lang="en-US" sz="1600" dirty="0"/>
          </a:p>
        </p:txBody>
      </p:sp>
      <p:sp>
        <p:nvSpPr>
          <p:cNvPr id="15" name="Shape 12"/>
          <p:cNvSpPr/>
          <p:nvPr/>
        </p:nvSpPr>
        <p:spPr>
          <a:xfrm>
            <a:off x="13335000" y="2590800"/>
            <a:ext cx="2387600" cy="2387600"/>
          </a:xfrm>
          <a:custGeom>
            <a:avLst/>
            <a:gdLst/>
            <a:ahLst/>
            <a:cxnLst/>
            <a:rect l="l" t="t" r="r" b="b"/>
            <a:pathLst>
              <a:path w="2387600" h="2387600">
                <a:moveTo>
                  <a:pt x="0" y="0"/>
                </a:moveTo>
                <a:lnTo>
                  <a:pt x="2387600" y="0"/>
                </a:lnTo>
                <a:lnTo>
                  <a:pt x="2387600" y="2387600"/>
                </a:lnTo>
                <a:lnTo>
                  <a:pt x="0" y="2387600"/>
                </a:lnTo>
                <a:lnTo>
                  <a:pt x="0" y="0"/>
                </a:lnTo>
                <a:close/>
              </a:path>
            </a:pathLst>
          </a:custGeom>
          <a:solidFill>
            <a:srgbClr val="C5A06D">
              <a:alpha val="10196"/>
            </a:srgbClr>
          </a:solidFill>
          <a:ln w="50800">
            <a:solidFill>
              <a:srgbClr val="C5A06D"/>
            </a:solidFill>
            <a:prstDash val="solid"/>
          </a:ln>
        </p:spPr>
      </p:sp>
      <p:sp>
        <p:nvSpPr>
          <p:cNvPr id="16" name="Shape 13"/>
          <p:cNvSpPr/>
          <p:nvPr/>
        </p:nvSpPr>
        <p:spPr>
          <a:xfrm>
            <a:off x="13766800" y="3175000"/>
            <a:ext cx="1524000" cy="1219200"/>
          </a:xfrm>
          <a:custGeom>
            <a:avLst/>
            <a:gdLst/>
            <a:ahLst/>
            <a:cxnLst/>
            <a:rect l="l" t="t" r="r" b="b"/>
            <a:pathLst>
              <a:path w="1524000" h="1219200">
                <a:moveTo>
                  <a:pt x="1270635" y="77391"/>
                </a:moveTo>
                <a:cubicBezTo>
                  <a:pt x="1246108" y="57388"/>
                  <a:pt x="1210151" y="61198"/>
                  <a:pt x="1190149" y="85725"/>
                </a:cubicBezTo>
                <a:cubicBezTo>
                  <a:pt x="1170146" y="110252"/>
                  <a:pt x="1173956" y="146209"/>
                  <a:pt x="1198483" y="166211"/>
                </a:cubicBezTo>
                <a:cubicBezTo>
                  <a:pt x="1327547" y="270986"/>
                  <a:pt x="1409700" y="430530"/>
                  <a:pt x="1409700" y="609600"/>
                </a:cubicBezTo>
                <a:cubicBezTo>
                  <a:pt x="1409700" y="788670"/>
                  <a:pt x="1327547" y="948214"/>
                  <a:pt x="1198483" y="1053227"/>
                </a:cubicBezTo>
                <a:cubicBezTo>
                  <a:pt x="1173956" y="1073229"/>
                  <a:pt x="1170384" y="1109186"/>
                  <a:pt x="1190149" y="1133713"/>
                </a:cubicBezTo>
                <a:cubicBezTo>
                  <a:pt x="1209913" y="1158240"/>
                  <a:pt x="1246108" y="1161812"/>
                  <a:pt x="1270635" y="1142048"/>
                </a:cubicBezTo>
                <a:cubicBezTo>
                  <a:pt x="1425178" y="1016079"/>
                  <a:pt x="1524000" y="824389"/>
                  <a:pt x="1524000" y="609600"/>
                </a:cubicBezTo>
                <a:cubicBezTo>
                  <a:pt x="1524000" y="394811"/>
                  <a:pt x="1425178" y="202883"/>
                  <a:pt x="1270635" y="77391"/>
                </a:cubicBezTo>
                <a:close/>
                <a:moveTo>
                  <a:pt x="1126569" y="254794"/>
                </a:moveTo>
                <a:cubicBezTo>
                  <a:pt x="1102043" y="234791"/>
                  <a:pt x="1066086" y="238601"/>
                  <a:pt x="1046083" y="263128"/>
                </a:cubicBezTo>
                <a:cubicBezTo>
                  <a:pt x="1026081" y="287655"/>
                  <a:pt x="1029891" y="323612"/>
                  <a:pt x="1054418" y="343614"/>
                </a:cubicBezTo>
                <a:cubicBezTo>
                  <a:pt x="1131808" y="406479"/>
                  <a:pt x="1181100" y="502206"/>
                  <a:pt x="1181100" y="609600"/>
                </a:cubicBezTo>
                <a:cubicBezTo>
                  <a:pt x="1181100" y="716994"/>
                  <a:pt x="1131808" y="812721"/>
                  <a:pt x="1054418" y="875824"/>
                </a:cubicBezTo>
                <a:cubicBezTo>
                  <a:pt x="1029891" y="895826"/>
                  <a:pt x="1026319" y="931783"/>
                  <a:pt x="1046083" y="956310"/>
                </a:cubicBezTo>
                <a:cubicBezTo>
                  <a:pt x="1065848" y="980837"/>
                  <a:pt x="1102043" y="984409"/>
                  <a:pt x="1126569" y="964644"/>
                </a:cubicBezTo>
                <a:cubicBezTo>
                  <a:pt x="1229439" y="880824"/>
                  <a:pt x="1295400" y="752951"/>
                  <a:pt x="1295400" y="609838"/>
                </a:cubicBezTo>
                <a:cubicBezTo>
                  <a:pt x="1295400" y="466725"/>
                  <a:pt x="1229439" y="338852"/>
                  <a:pt x="1126569" y="255032"/>
                </a:cubicBezTo>
                <a:close/>
                <a:moveTo>
                  <a:pt x="982504" y="432197"/>
                </a:moveTo>
                <a:cubicBezTo>
                  <a:pt x="957977" y="412194"/>
                  <a:pt x="922020" y="416004"/>
                  <a:pt x="902018" y="440531"/>
                </a:cubicBezTo>
                <a:cubicBezTo>
                  <a:pt x="882015" y="465058"/>
                  <a:pt x="885825" y="501015"/>
                  <a:pt x="910352" y="521018"/>
                </a:cubicBezTo>
                <a:cubicBezTo>
                  <a:pt x="936069" y="541973"/>
                  <a:pt x="952500" y="573881"/>
                  <a:pt x="952500" y="609600"/>
                </a:cubicBezTo>
                <a:cubicBezTo>
                  <a:pt x="952500" y="645319"/>
                  <a:pt x="936069" y="677228"/>
                  <a:pt x="910352" y="698421"/>
                </a:cubicBezTo>
                <a:cubicBezTo>
                  <a:pt x="885825" y="718423"/>
                  <a:pt x="882253" y="754380"/>
                  <a:pt x="902018" y="778907"/>
                </a:cubicBezTo>
                <a:cubicBezTo>
                  <a:pt x="921782" y="803434"/>
                  <a:pt x="957977" y="807006"/>
                  <a:pt x="982504" y="787241"/>
                </a:cubicBezTo>
                <a:cubicBezTo>
                  <a:pt x="1033701" y="745093"/>
                  <a:pt x="1066800" y="681276"/>
                  <a:pt x="1066800" y="609600"/>
                </a:cubicBezTo>
                <a:cubicBezTo>
                  <a:pt x="1066800" y="537924"/>
                  <a:pt x="1033701" y="474107"/>
                  <a:pt x="982504" y="432197"/>
                </a:cubicBezTo>
                <a:close/>
                <a:moveTo>
                  <a:pt x="190500" y="838200"/>
                </a:moveTo>
                <a:lnTo>
                  <a:pt x="304800" y="838200"/>
                </a:lnTo>
                <a:lnTo>
                  <a:pt x="624126" y="1122045"/>
                </a:lnTo>
                <a:cubicBezTo>
                  <a:pt x="639366" y="1135618"/>
                  <a:pt x="658892" y="1143000"/>
                  <a:pt x="679133" y="1143000"/>
                </a:cubicBezTo>
                <a:cubicBezTo>
                  <a:pt x="724853" y="1143000"/>
                  <a:pt x="762000" y="1105852"/>
                  <a:pt x="762000" y="1060133"/>
                </a:cubicBezTo>
                <a:lnTo>
                  <a:pt x="762000" y="159068"/>
                </a:lnTo>
                <a:cubicBezTo>
                  <a:pt x="762000" y="113348"/>
                  <a:pt x="724853" y="76200"/>
                  <a:pt x="679133" y="76200"/>
                </a:cubicBezTo>
                <a:cubicBezTo>
                  <a:pt x="658892" y="76200"/>
                  <a:pt x="639366" y="83582"/>
                  <a:pt x="624126" y="97155"/>
                </a:cubicBezTo>
                <a:lnTo>
                  <a:pt x="304800" y="381000"/>
                </a:lnTo>
                <a:lnTo>
                  <a:pt x="190500" y="381000"/>
                </a:lnTo>
                <a:cubicBezTo>
                  <a:pt x="127397" y="381000"/>
                  <a:pt x="76200" y="432197"/>
                  <a:pt x="76200" y="495300"/>
                </a:cubicBezTo>
                <a:lnTo>
                  <a:pt x="76200" y="723900"/>
                </a:lnTo>
                <a:cubicBezTo>
                  <a:pt x="76200" y="787003"/>
                  <a:pt x="127397" y="838200"/>
                  <a:pt x="190500" y="838200"/>
                </a:cubicBezTo>
                <a:close/>
              </a:path>
            </a:pathLst>
          </a:custGeom>
          <a:solidFill>
            <a:srgbClr val="C5A06D"/>
          </a:solidFill>
        </p:spPr>
      </p:sp>
      <p:sp>
        <p:nvSpPr>
          <p:cNvPr id="17" name="Text 14"/>
          <p:cNvSpPr/>
          <p:nvPr/>
        </p:nvSpPr>
        <p:spPr>
          <a:xfrm>
            <a:off x="13724108" y="5308600"/>
            <a:ext cx="2019300" cy="762000"/>
          </a:xfrm>
          <a:prstGeom prst="rect">
            <a:avLst/>
          </a:prstGeom>
          <a:noFill/>
        </p:spPr>
        <p:txBody>
          <a:bodyPr wrap="square" lIns="0" tIns="0" rIns="0" bIns="0" rtlCol="0" anchor="ctr"/>
          <a:lstStyle/>
          <a:p>
            <a:pPr algn="r">
              <a:lnSpc>
                <a:spcPct val="80000"/>
              </a:lnSpc>
            </a:pPr>
            <a:r>
              <a:rPr lang="en-US" sz="6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2025</a:t>
            </a:r>
            <a:endParaRPr lang="en-US" sz="1600" dirty="0"/>
          </a:p>
        </p:txBody>
      </p:sp>
      <p:sp>
        <p:nvSpPr>
          <p:cNvPr id="18" name="Text 15"/>
          <p:cNvSpPr/>
          <p:nvPr/>
        </p:nvSpPr>
        <p:spPr>
          <a:xfrm>
            <a:off x="13952708" y="6172200"/>
            <a:ext cx="1790700" cy="406400"/>
          </a:xfrm>
          <a:prstGeom prst="rect">
            <a:avLst/>
          </a:prstGeom>
          <a:noFill/>
        </p:spPr>
        <p:txBody>
          <a:bodyPr wrap="square" lIns="0" tIns="0" rIns="0" bIns="0" rtlCol="0" anchor="ctr"/>
          <a:lstStyle/>
          <a:p>
            <a:pPr algn="r">
              <a:lnSpc>
                <a:spcPct val="110000"/>
              </a:lnSpc>
            </a:pPr>
            <a:r>
              <a:rPr lang="en-US" sz="2400" dirty="0">
                <a:solidFill>
                  <a:srgbClr val="6F7B8A"/>
                </a:solidFill>
                <a:latin typeface="Noto Sans SC" panose="020B0200000000000000" pitchFamily="34" charset="-122"/>
                <a:ea typeface="Noto Sans SC" panose="020B0200000000000000" pitchFamily="34" charset="-122"/>
                <a:cs typeface="Noto Sans SC" panose="020B0200000000000000" pitchFamily="34" charset="-120"/>
              </a:rPr>
              <a:t>December</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chapter3_background.png"/>
          <p:cNvPicPr>
            <a:picLocks noChangeAspect="1"/>
          </p:cNvPicPr>
          <p:nvPr/>
        </p:nvPicPr>
        <p:blipFill>
          <a:blip r:embed="rId1">
            <a:alphaModFix amt="3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70000">
                <a:srgbClr val="4A6C82"/>
              </a:gs>
              <a:gs pos="85000">
                <a:srgbClr val="1A1D21"/>
              </a:gs>
              <a:gs pos="95000">
                <a:srgbClr val="1A1D21"/>
              </a:gs>
              <a:gs pos="100000">
                <a:srgbClr val="1A1D21"/>
              </a:gs>
            </a:gsLst>
            <a:lin ang="0" scaled="1"/>
          </a:gradFill>
        </p:spPr>
      </p:sp>
      <p:sp>
        <p:nvSpPr>
          <p:cNvPr id="4" name="Shape 1"/>
          <p:cNvSpPr/>
          <p:nvPr/>
        </p:nvSpPr>
        <p:spPr>
          <a:xfrm>
            <a:off x="508000" y="1739900"/>
            <a:ext cx="1625600" cy="1625600"/>
          </a:xfrm>
          <a:custGeom>
            <a:avLst/>
            <a:gdLst/>
            <a:ahLst/>
            <a:cxnLst/>
            <a:rect l="l" t="t" r="r" b="b"/>
            <a:pathLst>
              <a:path w="1625600" h="1625600">
                <a:moveTo>
                  <a:pt x="0" y="0"/>
                </a:moveTo>
                <a:lnTo>
                  <a:pt x="1625600" y="0"/>
                </a:lnTo>
                <a:lnTo>
                  <a:pt x="1625600" y="1625600"/>
                </a:lnTo>
                <a:lnTo>
                  <a:pt x="0" y="1625600"/>
                </a:lnTo>
                <a:lnTo>
                  <a:pt x="0" y="0"/>
                </a:lnTo>
                <a:close/>
              </a:path>
            </a:pathLst>
          </a:custGeom>
          <a:solidFill>
            <a:srgbClr val="C5A06D"/>
          </a:solidFill>
        </p:spPr>
      </p:sp>
      <p:sp>
        <p:nvSpPr>
          <p:cNvPr id="5" name="Text 2"/>
          <p:cNvSpPr/>
          <p:nvPr/>
        </p:nvSpPr>
        <p:spPr>
          <a:xfrm>
            <a:off x="910034" y="2171700"/>
            <a:ext cx="1206500" cy="762000"/>
          </a:xfrm>
          <a:prstGeom prst="rect">
            <a:avLst/>
          </a:prstGeom>
          <a:noFill/>
        </p:spPr>
        <p:txBody>
          <a:bodyPr wrap="square" lIns="0" tIns="0" rIns="0" bIns="0" rtlCol="0" anchor="ctr"/>
          <a:lstStyle/>
          <a:p>
            <a:pPr>
              <a:lnSpc>
                <a:spcPct val="80000"/>
              </a:lnSpc>
            </a:pPr>
            <a:r>
              <a:rPr lang="en-US" sz="6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03</a:t>
            </a:r>
            <a:endParaRPr lang="en-US" sz="1600" dirty="0"/>
          </a:p>
        </p:txBody>
      </p:sp>
      <p:sp>
        <p:nvSpPr>
          <p:cNvPr id="6" name="Text 3"/>
          <p:cNvSpPr/>
          <p:nvPr/>
        </p:nvSpPr>
        <p:spPr>
          <a:xfrm>
            <a:off x="508000" y="3873500"/>
            <a:ext cx="4114800" cy="2286000"/>
          </a:xfrm>
          <a:prstGeom prst="rect">
            <a:avLst/>
          </a:prstGeom>
          <a:noFill/>
        </p:spPr>
        <p:txBody>
          <a:bodyPr wrap="square" lIns="0" tIns="0" rIns="0" bIns="0" rtlCol="0" anchor="ctr"/>
          <a:lstStyle/>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技术方案</a:t>
            </a:r>
            <a:endParaRPr lang="en-US" sz="1600" dirty="0"/>
          </a:p>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与实现</a:t>
            </a:r>
            <a:endParaRPr lang="en-US" sz="1600" dirty="0"/>
          </a:p>
        </p:txBody>
      </p:sp>
      <p:sp>
        <p:nvSpPr>
          <p:cNvPr id="7" name="Shape 4"/>
          <p:cNvSpPr/>
          <p:nvPr/>
        </p:nvSpPr>
        <p:spPr>
          <a:xfrm>
            <a:off x="508000" y="6464300"/>
            <a:ext cx="2438400" cy="76200"/>
          </a:xfrm>
          <a:custGeom>
            <a:avLst/>
            <a:gdLst/>
            <a:ahLst/>
            <a:cxnLst/>
            <a:rect l="l" t="t" r="r" b="b"/>
            <a:pathLst>
              <a:path w="2438400" h="76200">
                <a:moveTo>
                  <a:pt x="0" y="0"/>
                </a:moveTo>
                <a:lnTo>
                  <a:pt x="2438400" y="0"/>
                </a:lnTo>
                <a:lnTo>
                  <a:pt x="2438400" y="76200"/>
                </a:lnTo>
                <a:lnTo>
                  <a:pt x="0" y="76200"/>
                </a:lnTo>
                <a:lnTo>
                  <a:pt x="0" y="0"/>
                </a:lnTo>
                <a:close/>
              </a:path>
            </a:pathLst>
          </a:custGeom>
          <a:solidFill>
            <a:srgbClr val="C5A06D"/>
          </a:solidFill>
        </p:spPr>
      </p:sp>
      <p:sp>
        <p:nvSpPr>
          <p:cNvPr id="8" name="Text 5"/>
          <p:cNvSpPr/>
          <p:nvPr/>
        </p:nvSpPr>
        <p:spPr>
          <a:xfrm>
            <a:off x="508000" y="6946900"/>
            <a:ext cx="7480300" cy="457200"/>
          </a:xfrm>
          <a:prstGeom prst="rect">
            <a:avLst/>
          </a:prstGeom>
          <a:noFill/>
        </p:spPr>
        <p:txBody>
          <a:bodyPr wrap="square" lIns="0" tIns="0" rIns="0" bIns="0" rtlCol="0" anchor="ctr"/>
          <a:lstStyle/>
          <a:p>
            <a:pPr>
              <a:lnSpc>
                <a:spcPct val="100000"/>
              </a:lnSpc>
            </a:pPr>
            <a:r>
              <a:rPr lang="en-US" sz="3000" kern="0" spc="75"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Technical Solution and Implementation</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SYSTEM ARCHITECTURE</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总体技术架构</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5969000" cy="6756400"/>
          </a:xfrm>
          <a:custGeom>
            <a:avLst/>
            <a:gdLst/>
            <a:ahLst/>
            <a:cxnLst/>
            <a:rect l="l" t="t" r="r" b="b"/>
            <a:pathLst>
              <a:path w="5969000" h="6756400">
                <a:moveTo>
                  <a:pt x="0" y="0"/>
                </a:moveTo>
                <a:lnTo>
                  <a:pt x="5969000" y="0"/>
                </a:lnTo>
                <a:lnTo>
                  <a:pt x="5969000" y="6756400"/>
                </a:lnTo>
                <a:lnTo>
                  <a:pt x="0" y="6756400"/>
                </a:lnTo>
                <a:lnTo>
                  <a:pt x="0" y="0"/>
                </a:lnTo>
                <a:close/>
              </a:path>
            </a:pathLst>
          </a:custGeom>
          <a:solidFill>
            <a:srgbClr val="C5A06D">
              <a:alpha val="14902"/>
            </a:srgbClr>
          </a:solidFill>
          <a:ln w="25400">
            <a:solidFill>
              <a:srgbClr val="C5A06D"/>
            </a:solidFill>
            <a:prstDash val="solid"/>
          </a:ln>
        </p:spPr>
      </p:sp>
      <p:sp>
        <p:nvSpPr>
          <p:cNvPr id="6" name="Shape 4"/>
          <p:cNvSpPr/>
          <p:nvPr/>
        </p:nvSpPr>
        <p:spPr>
          <a:xfrm>
            <a:off x="825500" y="2841625"/>
            <a:ext cx="304800" cy="304800"/>
          </a:xfrm>
          <a:custGeom>
            <a:avLst/>
            <a:gdLst/>
            <a:ahLst/>
            <a:cxnLst/>
            <a:rect l="l" t="t" r="r" b="b"/>
            <a:pathLst>
              <a:path w="304800" h="304800">
                <a:moveTo>
                  <a:pt x="114300" y="38100"/>
                </a:moveTo>
                <a:cubicBezTo>
                  <a:pt x="114300" y="27563"/>
                  <a:pt x="122813" y="19050"/>
                  <a:pt x="133350" y="19050"/>
                </a:cubicBezTo>
                <a:lnTo>
                  <a:pt x="171450" y="19050"/>
                </a:lnTo>
                <a:cubicBezTo>
                  <a:pt x="181987" y="19050"/>
                  <a:pt x="190500" y="27563"/>
                  <a:pt x="190500" y="38100"/>
                </a:cubicBezTo>
                <a:lnTo>
                  <a:pt x="190500" y="76200"/>
                </a:lnTo>
                <a:cubicBezTo>
                  <a:pt x="190500" y="86737"/>
                  <a:pt x="181987" y="95250"/>
                  <a:pt x="171450" y="95250"/>
                </a:cubicBezTo>
                <a:lnTo>
                  <a:pt x="166688" y="95250"/>
                </a:lnTo>
                <a:lnTo>
                  <a:pt x="166688" y="133350"/>
                </a:lnTo>
                <a:lnTo>
                  <a:pt x="238125" y="133350"/>
                </a:lnTo>
                <a:cubicBezTo>
                  <a:pt x="261818" y="133350"/>
                  <a:pt x="280987" y="152519"/>
                  <a:pt x="280987" y="176212"/>
                </a:cubicBezTo>
                <a:lnTo>
                  <a:pt x="280987" y="209550"/>
                </a:lnTo>
                <a:lnTo>
                  <a:pt x="285750" y="209550"/>
                </a:lnTo>
                <a:cubicBezTo>
                  <a:pt x="296287" y="209550"/>
                  <a:pt x="304800" y="218063"/>
                  <a:pt x="304800" y="228600"/>
                </a:cubicBezTo>
                <a:lnTo>
                  <a:pt x="304800" y="266700"/>
                </a:lnTo>
                <a:cubicBezTo>
                  <a:pt x="304800" y="277237"/>
                  <a:pt x="296287" y="285750"/>
                  <a:pt x="285750" y="285750"/>
                </a:cubicBezTo>
                <a:lnTo>
                  <a:pt x="247650" y="285750"/>
                </a:lnTo>
                <a:cubicBezTo>
                  <a:pt x="237113" y="285750"/>
                  <a:pt x="228600" y="277237"/>
                  <a:pt x="228600" y="266700"/>
                </a:cubicBezTo>
                <a:lnTo>
                  <a:pt x="228600" y="228600"/>
                </a:lnTo>
                <a:cubicBezTo>
                  <a:pt x="228600" y="218063"/>
                  <a:pt x="237113" y="209550"/>
                  <a:pt x="247650" y="209550"/>
                </a:cubicBezTo>
                <a:lnTo>
                  <a:pt x="252413" y="209550"/>
                </a:lnTo>
                <a:lnTo>
                  <a:pt x="252413" y="176212"/>
                </a:lnTo>
                <a:cubicBezTo>
                  <a:pt x="252413" y="168295"/>
                  <a:pt x="246043" y="161925"/>
                  <a:pt x="238125" y="161925"/>
                </a:cubicBezTo>
                <a:lnTo>
                  <a:pt x="166688" y="161925"/>
                </a:lnTo>
                <a:lnTo>
                  <a:pt x="166688" y="209550"/>
                </a:lnTo>
                <a:lnTo>
                  <a:pt x="171450" y="209550"/>
                </a:lnTo>
                <a:cubicBezTo>
                  <a:pt x="181987" y="209550"/>
                  <a:pt x="190500" y="218063"/>
                  <a:pt x="190500" y="228600"/>
                </a:cubicBezTo>
                <a:lnTo>
                  <a:pt x="190500" y="266700"/>
                </a:lnTo>
                <a:cubicBezTo>
                  <a:pt x="190500" y="277237"/>
                  <a:pt x="181987" y="285750"/>
                  <a:pt x="171450" y="285750"/>
                </a:cubicBezTo>
                <a:lnTo>
                  <a:pt x="133350" y="285750"/>
                </a:lnTo>
                <a:cubicBezTo>
                  <a:pt x="122813" y="285750"/>
                  <a:pt x="114300" y="277237"/>
                  <a:pt x="114300" y="266700"/>
                </a:cubicBezTo>
                <a:lnTo>
                  <a:pt x="114300" y="228600"/>
                </a:lnTo>
                <a:cubicBezTo>
                  <a:pt x="114300" y="218063"/>
                  <a:pt x="122813" y="209550"/>
                  <a:pt x="133350" y="209550"/>
                </a:cubicBezTo>
                <a:lnTo>
                  <a:pt x="138113" y="209550"/>
                </a:lnTo>
                <a:lnTo>
                  <a:pt x="138113" y="161925"/>
                </a:lnTo>
                <a:lnTo>
                  <a:pt x="66675" y="161925"/>
                </a:lnTo>
                <a:cubicBezTo>
                  <a:pt x="58757" y="161925"/>
                  <a:pt x="52388" y="168295"/>
                  <a:pt x="52388" y="176212"/>
                </a:cubicBezTo>
                <a:lnTo>
                  <a:pt x="52388" y="209550"/>
                </a:lnTo>
                <a:lnTo>
                  <a:pt x="57150" y="209550"/>
                </a:lnTo>
                <a:cubicBezTo>
                  <a:pt x="67687" y="209550"/>
                  <a:pt x="76200" y="218063"/>
                  <a:pt x="76200" y="228600"/>
                </a:cubicBezTo>
                <a:lnTo>
                  <a:pt x="76200" y="266700"/>
                </a:lnTo>
                <a:cubicBezTo>
                  <a:pt x="76200" y="277237"/>
                  <a:pt x="67687" y="285750"/>
                  <a:pt x="57150" y="285750"/>
                </a:cubicBezTo>
                <a:lnTo>
                  <a:pt x="19050" y="285750"/>
                </a:lnTo>
                <a:cubicBezTo>
                  <a:pt x="8513" y="285750"/>
                  <a:pt x="0" y="277237"/>
                  <a:pt x="0" y="266700"/>
                </a:cubicBezTo>
                <a:lnTo>
                  <a:pt x="0" y="228600"/>
                </a:lnTo>
                <a:cubicBezTo>
                  <a:pt x="0" y="218063"/>
                  <a:pt x="8513" y="209550"/>
                  <a:pt x="19050" y="209550"/>
                </a:cubicBezTo>
                <a:lnTo>
                  <a:pt x="23813" y="209550"/>
                </a:lnTo>
                <a:lnTo>
                  <a:pt x="23813" y="176212"/>
                </a:lnTo>
                <a:cubicBezTo>
                  <a:pt x="23813" y="152519"/>
                  <a:pt x="42982" y="133350"/>
                  <a:pt x="66675" y="133350"/>
                </a:cubicBezTo>
                <a:lnTo>
                  <a:pt x="138113" y="133350"/>
                </a:lnTo>
                <a:lnTo>
                  <a:pt x="138113" y="95250"/>
                </a:lnTo>
                <a:lnTo>
                  <a:pt x="133350" y="95250"/>
                </a:lnTo>
                <a:cubicBezTo>
                  <a:pt x="122813" y="95250"/>
                  <a:pt x="114300" y="86737"/>
                  <a:pt x="114300" y="76200"/>
                </a:cubicBezTo>
                <a:lnTo>
                  <a:pt x="114300" y="38100"/>
                </a:lnTo>
                <a:close/>
              </a:path>
            </a:pathLst>
          </a:custGeom>
          <a:solidFill>
            <a:srgbClr val="C5A06D"/>
          </a:solidFill>
        </p:spPr>
      </p:sp>
      <p:sp>
        <p:nvSpPr>
          <p:cNvPr id="7" name="Text 5"/>
          <p:cNvSpPr/>
          <p:nvPr/>
        </p:nvSpPr>
        <p:spPr>
          <a:xfrm>
            <a:off x="1168400" y="2790825"/>
            <a:ext cx="52070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架构概述</a:t>
            </a:r>
            <a:endParaRPr lang="en-US" sz="1600" dirty="0"/>
          </a:p>
        </p:txBody>
      </p:sp>
      <p:sp>
        <p:nvSpPr>
          <p:cNvPr id="8" name="Text 6"/>
          <p:cNvSpPr/>
          <p:nvPr/>
        </p:nvSpPr>
        <p:spPr>
          <a:xfrm>
            <a:off x="787400" y="3400425"/>
            <a:ext cx="5549900" cy="749300"/>
          </a:xfrm>
          <a:prstGeom prst="rect">
            <a:avLst/>
          </a:prstGeom>
          <a:noFill/>
        </p:spPr>
        <p:txBody>
          <a:bodyPr wrap="square" lIns="0" tIns="0" rIns="0" bIns="0" rtlCol="0" anchor="ctr"/>
          <a:lstStyle/>
          <a:p>
            <a:pPr>
              <a:lnSpc>
                <a:spcPct val="14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本方案以</a:t>
            </a:r>
            <a:r>
              <a:rPr lang="en-US" sz="18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STM32单片机 </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作为控制核心,通过人机交互、功能模块两大体系实现完整的智能疗愈功能。</a:t>
            </a:r>
            <a:endParaRPr lang="en-US" sz="1600" dirty="0"/>
          </a:p>
        </p:txBody>
      </p:sp>
      <p:sp>
        <p:nvSpPr>
          <p:cNvPr id="9" name="Shape 7"/>
          <p:cNvSpPr/>
          <p:nvPr/>
        </p:nvSpPr>
        <p:spPr>
          <a:xfrm>
            <a:off x="812800" y="4346575"/>
            <a:ext cx="5410200" cy="1016000"/>
          </a:xfrm>
          <a:custGeom>
            <a:avLst/>
            <a:gdLst/>
            <a:ahLst/>
            <a:cxnLst/>
            <a:rect l="l" t="t" r="r" b="b"/>
            <a:pathLst>
              <a:path w="5410200" h="1016000">
                <a:moveTo>
                  <a:pt x="0" y="0"/>
                </a:moveTo>
                <a:lnTo>
                  <a:pt x="5410200" y="0"/>
                </a:lnTo>
                <a:lnTo>
                  <a:pt x="5410200" y="1016000"/>
                </a:lnTo>
                <a:lnTo>
                  <a:pt x="0" y="1016000"/>
                </a:lnTo>
                <a:lnTo>
                  <a:pt x="0" y="0"/>
                </a:lnTo>
                <a:close/>
              </a:path>
            </a:pathLst>
          </a:custGeom>
          <a:solidFill>
            <a:srgbClr val="1A1D21">
              <a:alpha val="50196"/>
            </a:srgbClr>
          </a:solidFill>
        </p:spPr>
      </p:sp>
      <p:sp>
        <p:nvSpPr>
          <p:cNvPr id="10" name="Shape 8"/>
          <p:cNvSpPr/>
          <p:nvPr/>
        </p:nvSpPr>
        <p:spPr>
          <a:xfrm>
            <a:off x="812800" y="4346575"/>
            <a:ext cx="50800" cy="1016000"/>
          </a:xfrm>
          <a:custGeom>
            <a:avLst/>
            <a:gdLst/>
            <a:ahLst/>
            <a:cxnLst/>
            <a:rect l="l" t="t" r="r" b="b"/>
            <a:pathLst>
              <a:path w="50800" h="1016000">
                <a:moveTo>
                  <a:pt x="0" y="0"/>
                </a:moveTo>
                <a:lnTo>
                  <a:pt x="50800" y="0"/>
                </a:lnTo>
                <a:lnTo>
                  <a:pt x="50800" y="1016000"/>
                </a:lnTo>
                <a:lnTo>
                  <a:pt x="0" y="1016000"/>
                </a:lnTo>
                <a:lnTo>
                  <a:pt x="0" y="0"/>
                </a:lnTo>
                <a:close/>
              </a:path>
            </a:pathLst>
          </a:custGeom>
          <a:solidFill>
            <a:srgbClr val="C5A06D"/>
          </a:solidFill>
        </p:spPr>
      </p:sp>
      <p:sp>
        <p:nvSpPr>
          <p:cNvPr id="11" name="Text 9"/>
          <p:cNvSpPr/>
          <p:nvPr/>
        </p:nvSpPr>
        <p:spPr>
          <a:xfrm>
            <a:off x="990600" y="4498975"/>
            <a:ext cx="51943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控制核心</a:t>
            </a:r>
            <a:endParaRPr lang="en-US" sz="1600" dirty="0"/>
          </a:p>
        </p:txBody>
      </p:sp>
      <p:sp>
        <p:nvSpPr>
          <p:cNvPr id="12" name="Text 10"/>
          <p:cNvSpPr/>
          <p:nvPr/>
        </p:nvSpPr>
        <p:spPr>
          <a:xfrm>
            <a:off x="990600" y="4905375"/>
            <a:ext cx="51816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STM32F103单片机(ARM Cortex-M3内核,72MHz主频)</a:t>
            </a:r>
            <a:endParaRPr lang="en-US" sz="1600" dirty="0"/>
          </a:p>
        </p:txBody>
      </p:sp>
      <p:sp>
        <p:nvSpPr>
          <p:cNvPr id="13" name="Shape 11"/>
          <p:cNvSpPr/>
          <p:nvPr/>
        </p:nvSpPr>
        <p:spPr>
          <a:xfrm>
            <a:off x="812800" y="5514975"/>
            <a:ext cx="5410200" cy="1016000"/>
          </a:xfrm>
          <a:custGeom>
            <a:avLst/>
            <a:gdLst/>
            <a:ahLst/>
            <a:cxnLst/>
            <a:rect l="l" t="t" r="r" b="b"/>
            <a:pathLst>
              <a:path w="5410200" h="1016000">
                <a:moveTo>
                  <a:pt x="0" y="0"/>
                </a:moveTo>
                <a:lnTo>
                  <a:pt x="5410200" y="0"/>
                </a:lnTo>
                <a:lnTo>
                  <a:pt x="5410200" y="1016000"/>
                </a:lnTo>
                <a:lnTo>
                  <a:pt x="0" y="1016000"/>
                </a:lnTo>
                <a:lnTo>
                  <a:pt x="0" y="0"/>
                </a:lnTo>
                <a:close/>
              </a:path>
            </a:pathLst>
          </a:custGeom>
          <a:solidFill>
            <a:srgbClr val="1A1D21">
              <a:alpha val="50196"/>
            </a:srgbClr>
          </a:solidFill>
        </p:spPr>
      </p:sp>
      <p:sp>
        <p:nvSpPr>
          <p:cNvPr id="14" name="Shape 12"/>
          <p:cNvSpPr/>
          <p:nvPr/>
        </p:nvSpPr>
        <p:spPr>
          <a:xfrm>
            <a:off x="812800" y="5514975"/>
            <a:ext cx="50800" cy="1016000"/>
          </a:xfrm>
          <a:custGeom>
            <a:avLst/>
            <a:gdLst/>
            <a:ahLst/>
            <a:cxnLst/>
            <a:rect l="l" t="t" r="r" b="b"/>
            <a:pathLst>
              <a:path w="50800" h="1016000">
                <a:moveTo>
                  <a:pt x="0" y="0"/>
                </a:moveTo>
                <a:lnTo>
                  <a:pt x="50800" y="0"/>
                </a:lnTo>
                <a:lnTo>
                  <a:pt x="50800" y="1016000"/>
                </a:lnTo>
                <a:lnTo>
                  <a:pt x="0" y="1016000"/>
                </a:lnTo>
                <a:lnTo>
                  <a:pt x="0" y="0"/>
                </a:lnTo>
                <a:close/>
              </a:path>
            </a:pathLst>
          </a:custGeom>
          <a:solidFill>
            <a:srgbClr val="C5A06D"/>
          </a:solidFill>
        </p:spPr>
      </p:sp>
      <p:sp>
        <p:nvSpPr>
          <p:cNvPr id="15" name="Text 13"/>
          <p:cNvSpPr/>
          <p:nvPr/>
        </p:nvSpPr>
        <p:spPr>
          <a:xfrm>
            <a:off x="990600" y="5667375"/>
            <a:ext cx="51943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人机交互</a:t>
            </a:r>
            <a:endParaRPr lang="en-US" sz="1600" dirty="0"/>
          </a:p>
        </p:txBody>
      </p:sp>
      <p:sp>
        <p:nvSpPr>
          <p:cNvPr id="16" name="Text 14"/>
          <p:cNvSpPr/>
          <p:nvPr/>
        </p:nvSpPr>
        <p:spPr>
          <a:xfrm>
            <a:off x="990600" y="6073775"/>
            <a:ext cx="51816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蓝牙APP + LCD电容触摸屏双重控制方式</a:t>
            </a:r>
            <a:endParaRPr lang="en-US" sz="1600" dirty="0"/>
          </a:p>
        </p:txBody>
      </p:sp>
      <p:sp>
        <p:nvSpPr>
          <p:cNvPr id="17" name="Shape 15"/>
          <p:cNvSpPr/>
          <p:nvPr/>
        </p:nvSpPr>
        <p:spPr>
          <a:xfrm>
            <a:off x="812800" y="6683375"/>
            <a:ext cx="5410200" cy="1016000"/>
          </a:xfrm>
          <a:custGeom>
            <a:avLst/>
            <a:gdLst/>
            <a:ahLst/>
            <a:cxnLst/>
            <a:rect l="l" t="t" r="r" b="b"/>
            <a:pathLst>
              <a:path w="5410200" h="1016000">
                <a:moveTo>
                  <a:pt x="0" y="0"/>
                </a:moveTo>
                <a:lnTo>
                  <a:pt x="5410200" y="0"/>
                </a:lnTo>
                <a:lnTo>
                  <a:pt x="5410200" y="1016000"/>
                </a:lnTo>
                <a:lnTo>
                  <a:pt x="0" y="1016000"/>
                </a:lnTo>
                <a:lnTo>
                  <a:pt x="0" y="0"/>
                </a:lnTo>
                <a:close/>
              </a:path>
            </a:pathLst>
          </a:custGeom>
          <a:solidFill>
            <a:srgbClr val="1A1D21">
              <a:alpha val="50196"/>
            </a:srgbClr>
          </a:solidFill>
        </p:spPr>
      </p:sp>
      <p:sp>
        <p:nvSpPr>
          <p:cNvPr id="18" name="Shape 16"/>
          <p:cNvSpPr/>
          <p:nvPr/>
        </p:nvSpPr>
        <p:spPr>
          <a:xfrm>
            <a:off x="812800" y="6683375"/>
            <a:ext cx="50800" cy="1016000"/>
          </a:xfrm>
          <a:custGeom>
            <a:avLst/>
            <a:gdLst/>
            <a:ahLst/>
            <a:cxnLst/>
            <a:rect l="l" t="t" r="r" b="b"/>
            <a:pathLst>
              <a:path w="50800" h="1016000">
                <a:moveTo>
                  <a:pt x="0" y="0"/>
                </a:moveTo>
                <a:lnTo>
                  <a:pt x="50800" y="0"/>
                </a:lnTo>
                <a:lnTo>
                  <a:pt x="50800" y="1016000"/>
                </a:lnTo>
                <a:lnTo>
                  <a:pt x="0" y="1016000"/>
                </a:lnTo>
                <a:lnTo>
                  <a:pt x="0" y="0"/>
                </a:lnTo>
                <a:close/>
              </a:path>
            </a:pathLst>
          </a:custGeom>
          <a:solidFill>
            <a:srgbClr val="C5A06D"/>
          </a:solidFill>
        </p:spPr>
      </p:sp>
      <p:sp>
        <p:nvSpPr>
          <p:cNvPr id="19" name="Text 17"/>
          <p:cNvSpPr/>
          <p:nvPr/>
        </p:nvSpPr>
        <p:spPr>
          <a:xfrm>
            <a:off x="990600" y="6835775"/>
            <a:ext cx="51943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功能模块</a:t>
            </a:r>
            <a:endParaRPr lang="en-US" sz="1600" dirty="0"/>
          </a:p>
        </p:txBody>
      </p:sp>
      <p:sp>
        <p:nvSpPr>
          <p:cNvPr id="20" name="Text 18"/>
          <p:cNvSpPr/>
          <p:nvPr/>
        </p:nvSpPr>
        <p:spPr>
          <a:xfrm>
            <a:off x="990600" y="7242169"/>
            <a:ext cx="51816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WS2812灯光控制 + I2S数字音频输出</a:t>
            </a:r>
            <a:endParaRPr lang="en-US" sz="1600" dirty="0"/>
          </a:p>
        </p:txBody>
      </p:sp>
      <p:sp>
        <p:nvSpPr>
          <p:cNvPr id="21" name="Shape 19"/>
          <p:cNvSpPr/>
          <p:nvPr/>
        </p:nvSpPr>
        <p:spPr>
          <a:xfrm>
            <a:off x="6774883" y="1866900"/>
            <a:ext cx="8966200" cy="5130800"/>
          </a:xfrm>
          <a:custGeom>
            <a:avLst/>
            <a:gdLst/>
            <a:ahLst/>
            <a:cxnLst/>
            <a:rect l="l" t="t" r="r" b="b"/>
            <a:pathLst>
              <a:path w="8966200" h="5130800">
                <a:moveTo>
                  <a:pt x="0" y="0"/>
                </a:moveTo>
                <a:lnTo>
                  <a:pt x="8966200" y="0"/>
                </a:lnTo>
                <a:lnTo>
                  <a:pt x="8966200" y="5130800"/>
                </a:lnTo>
                <a:lnTo>
                  <a:pt x="0" y="5130800"/>
                </a:lnTo>
                <a:lnTo>
                  <a:pt x="0" y="0"/>
                </a:lnTo>
                <a:close/>
              </a:path>
            </a:pathLst>
          </a:custGeom>
          <a:solidFill>
            <a:srgbClr val="4A6C82">
              <a:alpha val="14902"/>
            </a:srgbClr>
          </a:solidFill>
          <a:ln w="25400">
            <a:solidFill>
              <a:srgbClr val="4A6C82"/>
            </a:solidFill>
            <a:prstDash val="solid"/>
          </a:ln>
        </p:spPr>
      </p:sp>
      <p:sp>
        <p:nvSpPr>
          <p:cNvPr id="22" name="Shape 20"/>
          <p:cNvSpPr/>
          <p:nvPr/>
        </p:nvSpPr>
        <p:spPr>
          <a:xfrm>
            <a:off x="7022533" y="2133600"/>
            <a:ext cx="254000" cy="254000"/>
          </a:xfrm>
          <a:custGeom>
            <a:avLst/>
            <a:gdLst/>
            <a:ahLst/>
            <a:cxnLst/>
            <a:rect l="l" t="t" r="r" b="b"/>
            <a:pathLst>
              <a:path w="254000" h="254000">
                <a:moveTo>
                  <a:pt x="0" y="39688"/>
                </a:moveTo>
                <a:cubicBezTo>
                  <a:pt x="0" y="26541"/>
                  <a:pt x="10666" y="15875"/>
                  <a:pt x="23812" y="15875"/>
                </a:cubicBezTo>
                <a:lnTo>
                  <a:pt x="71438" y="15875"/>
                </a:lnTo>
                <a:cubicBezTo>
                  <a:pt x="84584" y="15875"/>
                  <a:pt x="95250" y="26541"/>
                  <a:pt x="95250" y="39688"/>
                </a:cubicBezTo>
                <a:lnTo>
                  <a:pt x="95250" y="47625"/>
                </a:lnTo>
                <a:lnTo>
                  <a:pt x="158750" y="47625"/>
                </a:lnTo>
                <a:lnTo>
                  <a:pt x="158750" y="39688"/>
                </a:lnTo>
                <a:cubicBezTo>
                  <a:pt x="158750" y="26541"/>
                  <a:pt x="169416" y="15875"/>
                  <a:pt x="182563" y="15875"/>
                </a:cubicBezTo>
                <a:lnTo>
                  <a:pt x="230188" y="15875"/>
                </a:lnTo>
                <a:cubicBezTo>
                  <a:pt x="243334" y="15875"/>
                  <a:pt x="254000" y="26541"/>
                  <a:pt x="254000" y="39688"/>
                </a:cubicBezTo>
                <a:lnTo>
                  <a:pt x="254000" y="87313"/>
                </a:lnTo>
                <a:cubicBezTo>
                  <a:pt x="254000" y="100459"/>
                  <a:pt x="243334" y="111125"/>
                  <a:pt x="230188" y="111125"/>
                </a:cubicBezTo>
                <a:lnTo>
                  <a:pt x="182563" y="111125"/>
                </a:lnTo>
                <a:cubicBezTo>
                  <a:pt x="169416" y="111125"/>
                  <a:pt x="158750" y="100459"/>
                  <a:pt x="158750" y="87313"/>
                </a:cubicBezTo>
                <a:lnTo>
                  <a:pt x="158750" y="79375"/>
                </a:lnTo>
                <a:lnTo>
                  <a:pt x="95250" y="79375"/>
                </a:lnTo>
                <a:lnTo>
                  <a:pt x="95250" y="87313"/>
                </a:lnTo>
                <a:cubicBezTo>
                  <a:pt x="95250" y="90934"/>
                  <a:pt x="94407" y="94407"/>
                  <a:pt x="92968" y="97482"/>
                </a:cubicBezTo>
                <a:lnTo>
                  <a:pt x="127000" y="142875"/>
                </a:lnTo>
                <a:lnTo>
                  <a:pt x="166688" y="142875"/>
                </a:lnTo>
                <a:cubicBezTo>
                  <a:pt x="179834" y="142875"/>
                  <a:pt x="190500" y="153541"/>
                  <a:pt x="190500" y="166688"/>
                </a:cubicBezTo>
                <a:lnTo>
                  <a:pt x="190500" y="214313"/>
                </a:lnTo>
                <a:cubicBezTo>
                  <a:pt x="190500" y="227459"/>
                  <a:pt x="179834" y="238125"/>
                  <a:pt x="166688" y="238125"/>
                </a:cubicBezTo>
                <a:lnTo>
                  <a:pt x="119063" y="238125"/>
                </a:lnTo>
                <a:cubicBezTo>
                  <a:pt x="105916" y="238125"/>
                  <a:pt x="95250" y="227459"/>
                  <a:pt x="95250" y="214313"/>
                </a:cubicBezTo>
                <a:lnTo>
                  <a:pt x="95250" y="166688"/>
                </a:lnTo>
                <a:cubicBezTo>
                  <a:pt x="95250" y="163066"/>
                  <a:pt x="96093" y="159593"/>
                  <a:pt x="97532" y="156518"/>
                </a:cubicBezTo>
                <a:lnTo>
                  <a:pt x="63500" y="111125"/>
                </a:lnTo>
                <a:lnTo>
                  <a:pt x="23812" y="111125"/>
                </a:lnTo>
                <a:cubicBezTo>
                  <a:pt x="10666" y="111125"/>
                  <a:pt x="0" y="100459"/>
                  <a:pt x="0" y="87313"/>
                </a:cubicBezTo>
                <a:lnTo>
                  <a:pt x="0" y="39688"/>
                </a:lnTo>
                <a:close/>
              </a:path>
            </a:pathLst>
          </a:custGeom>
          <a:solidFill>
            <a:srgbClr val="C5A06D"/>
          </a:solidFill>
        </p:spPr>
      </p:sp>
      <p:sp>
        <p:nvSpPr>
          <p:cNvPr id="23" name="Text 21"/>
          <p:cNvSpPr/>
          <p:nvPr/>
        </p:nvSpPr>
        <p:spPr>
          <a:xfrm>
            <a:off x="7308283" y="2082800"/>
            <a:ext cx="83439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系统模块连接关系</a:t>
            </a:r>
            <a:endParaRPr lang="en-US" sz="1600" dirty="0"/>
          </a:p>
        </p:txBody>
      </p:sp>
      <p:sp>
        <p:nvSpPr>
          <p:cNvPr id="24" name="Shape 22"/>
          <p:cNvSpPr/>
          <p:nvPr/>
        </p:nvSpPr>
        <p:spPr>
          <a:xfrm>
            <a:off x="6990783" y="2590800"/>
            <a:ext cx="1625600" cy="508000"/>
          </a:xfrm>
          <a:custGeom>
            <a:avLst/>
            <a:gdLst/>
            <a:ahLst/>
            <a:cxnLst/>
            <a:rect l="l" t="t" r="r" b="b"/>
            <a:pathLst>
              <a:path w="1625600" h="508000">
                <a:moveTo>
                  <a:pt x="0" y="0"/>
                </a:moveTo>
                <a:lnTo>
                  <a:pt x="1625600" y="0"/>
                </a:lnTo>
                <a:lnTo>
                  <a:pt x="1625600" y="508000"/>
                </a:lnTo>
                <a:lnTo>
                  <a:pt x="0" y="508000"/>
                </a:lnTo>
                <a:lnTo>
                  <a:pt x="0" y="0"/>
                </a:lnTo>
                <a:close/>
              </a:path>
            </a:pathLst>
          </a:custGeom>
          <a:solidFill>
            <a:srgbClr val="C5A06D"/>
          </a:solidFill>
        </p:spPr>
      </p:sp>
      <p:sp>
        <p:nvSpPr>
          <p:cNvPr id="25" name="Text 23"/>
          <p:cNvSpPr/>
          <p:nvPr/>
        </p:nvSpPr>
        <p:spPr>
          <a:xfrm>
            <a:off x="6939983" y="2692400"/>
            <a:ext cx="1727200"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STM32核心</a:t>
            </a:r>
            <a:endParaRPr lang="en-US" sz="1600" dirty="0"/>
          </a:p>
        </p:txBody>
      </p:sp>
      <p:sp>
        <p:nvSpPr>
          <p:cNvPr id="26" name="Shape 24"/>
          <p:cNvSpPr/>
          <p:nvPr/>
        </p:nvSpPr>
        <p:spPr>
          <a:xfrm>
            <a:off x="8794183" y="2743200"/>
            <a:ext cx="203200" cy="203200"/>
          </a:xfrm>
          <a:custGeom>
            <a:avLst/>
            <a:gdLst/>
            <a:ahLst/>
            <a:cxnLst/>
            <a:rect l="l" t="t" r="r" b="b"/>
            <a:pathLst>
              <a:path w="203200" h="203200">
                <a:moveTo>
                  <a:pt x="199469" y="161369"/>
                </a:moveTo>
                <a:lnTo>
                  <a:pt x="161369" y="199469"/>
                </a:lnTo>
                <a:cubicBezTo>
                  <a:pt x="157718" y="203121"/>
                  <a:pt x="152281" y="204192"/>
                  <a:pt x="147518" y="202208"/>
                </a:cubicBezTo>
                <a:cubicBezTo>
                  <a:pt x="142756" y="200223"/>
                  <a:pt x="139700" y="195620"/>
                  <a:pt x="139700" y="190500"/>
                </a:cubicBezTo>
                <a:lnTo>
                  <a:pt x="139700" y="165100"/>
                </a:lnTo>
                <a:lnTo>
                  <a:pt x="12700" y="165100"/>
                </a:lnTo>
                <a:cubicBezTo>
                  <a:pt x="5675" y="165100"/>
                  <a:pt x="0" y="159425"/>
                  <a:pt x="0" y="152400"/>
                </a:cubicBezTo>
                <a:cubicBezTo>
                  <a:pt x="0" y="145375"/>
                  <a:pt x="5675" y="139700"/>
                  <a:pt x="12700" y="139700"/>
                </a:cubicBezTo>
                <a:lnTo>
                  <a:pt x="139700" y="139700"/>
                </a:lnTo>
                <a:lnTo>
                  <a:pt x="139700" y="114300"/>
                </a:lnTo>
                <a:cubicBezTo>
                  <a:pt x="139700" y="109180"/>
                  <a:pt x="142796" y="104537"/>
                  <a:pt x="147558" y="102552"/>
                </a:cubicBezTo>
                <a:cubicBezTo>
                  <a:pt x="152321" y="100568"/>
                  <a:pt x="157758" y="101679"/>
                  <a:pt x="161409" y="105291"/>
                </a:cubicBezTo>
                <a:lnTo>
                  <a:pt x="199509" y="143391"/>
                </a:lnTo>
                <a:cubicBezTo>
                  <a:pt x="204470" y="148352"/>
                  <a:pt x="204470" y="156408"/>
                  <a:pt x="199509" y="161369"/>
                </a:cubicBezTo>
                <a:close/>
                <a:moveTo>
                  <a:pt x="3731" y="59769"/>
                </a:moveTo>
                <a:cubicBezTo>
                  <a:pt x="-1230" y="54808"/>
                  <a:pt x="-1230" y="46752"/>
                  <a:pt x="3731" y="41791"/>
                </a:cubicBezTo>
                <a:lnTo>
                  <a:pt x="41831" y="3691"/>
                </a:lnTo>
                <a:cubicBezTo>
                  <a:pt x="45482" y="40"/>
                  <a:pt x="50919" y="-1032"/>
                  <a:pt x="55682" y="952"/>
                </a:cubicBezTo>
                <a:cubicBezTo>
                  <a:pt x="60444" y="2937"/>
                  <a:pt x="63500" y="7580"/>
                  <a:pt x="63500" y="12700"/>
                </a:cubicBezTo>
                <a:lnTo>
                  <a:pt x="63500" y="38100"/>
                </a:lnTo>
                <a:lnTo>
                  <a:pt x="190500" y="38100"/>
                </a:lnTo>
                <a:cubicBezTo>
                  <a:pt x="197525" y="38100"/>
                  <a:pt x="203200" y="43775"/>
                  <a:pt x="203200" y="50800"/>
                </a:cubicBezTo>
                <a:cubicBezTo>
                  <a:pt x="203200" y="57825"/>
                  <a:pt x="197525" y="63500"/>
                  <a:pt x="190500" y="63500"/>
                </a:cubicBezTo>
                <a:lnTo>
                  <a:pt x="63500" y="63500"/>
                </a:lnTo>
                <a:lnTo>
                  <a:pt x="63500" y="88900"/>
                </a:lnTo>
                <a:cubicBezTo>
                  <a:pt x="63500" y="94020"/>
                  <a:pt x="60404" y="98663"/>
                  <a:pt x="55642" y="100648"/>
                </a:cubicBezTo>
                <a:cubicBezTo>
                  <a:pt x="50879" y="102632"/>
                  <a:pt x="45442" y="101521"/>
                  <a:pt x="41791" y="97909"/>
                </a:cubicBezTo>
                <a:lnTo>
                  <a:pt x="3691" y="59809"/>
                </a:lnTo>
                <a:close/>
              </a:path>
            </a:pathLst>
          </a:custGeom>
          <a:solidFill>
            <a:srgbClr val="C5A06D"/>
          </a:solidFill>
        </p:spPr>
      </p:sp>
      <p:sp>
        <p:nvSpPr>
          <p:cNvPr id="27" name="Shape 25"/>
          <p:cNvSpPr/>
          <p:nvPr/>
        </p:nvSpPr>
        <p:spPr>
          <a:xfrm>
            <a:off x="9175183" y="2590800"/>
            <a:ext cx="6350000" cy="508000"/>
          </a:xfrm>
          <a:custGeom>
            <a:avLst/>
            <a:gdLst/>
            <a:ahLst/>
            <a:cxnLst/>
            <a:rect l="l" t="t" r="r" b="b"/>
            <a:pathLst>
              <a:path w="6350000" h="508000">
                <a:moveTo>
                  <a:pt x="0" y="0"/>
                </a:moveTo>
                <a:lnTo>
                  <a:pt x="6350000" y="0"/>
                </a:lnTo>
                <a:lnTo>
                  <a:pt x="6350000" y="508000"/>
                </a:lnTo>
                <a:lnTo>
                  <a:pt x="0" y="508000"/>
                </a:lnTo>
                <a:lnTo>
                  <a:pt x="0" y="0"/>
                </a:lnTo>
                <a:close/>
              </a:path>
            </a:pathLst>
          </a:custGeom>
          <a:solidFill>
            <a:srgbClr val="4A6C82">
              <a:alpha val="30196"/>
            </a:srgbClr>
          </a:solidFill>
        </p:spPr>
      </p:sp>
      <p:sp>
        <p:nvSpPr>
          <p:cNvPr id="28" name="Text 26"/>
          <p:cNvSpPr/>
          <p:nvPr/>
        </p:nvSpPr>
        <p:spPr>
          <a:xfrm>
            <a:off x="9276783" y="2692400"/>
            <a:ext cx="62484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SPI接口</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 LCD触摸屏</a:t>
            </a:r>
            <a:endParaRPr lang="en-US" sz="1600" dirty="0"/>
          </a:p>
        </p:txBody>
      </p:sp>
      <p:sp>
        <p:nvSpPr>
          <p:cNvPr id="29" name="Shape 27"/>
          <p:cNvSpPr/>
          <p:nvPr/>
        </p:nvSpPr>
        <p:spPr>
          <a:xfrm>
            <a:off x="6990783" y="3200400"/>
            <a:ext cx="1625600" cy="508000"/>
          </a:xfrm>
          <a:custGeom>
            <a:avLst/>
            <a:gdLst/>
            <a:ahLst/>
            <a:cxnLst/>
            <a:rect l="l" t="t" r="r" b="b"/>
            <a:pathLst>
              <a:path w="1625600" h="508000">
                <a:moveTo>
                  <a:pt x="0" y="0"/>
                </a:moveTo>
                <a:lnTo>
                  <a:pt x="1625600" y="0"/>
                </a:lnTo>
                <a:lnTo>
                  <a:pt x="1625600" y="508000"/>
                </a:lnTo>
                <a:lnTo>
                  <a:pt x="0" y="508000"/>
                </a:lnTo>
                <a:lnTo>
                  <a:pt x="0" y="0"/>
                </a:lnTo>
                <a:close/>
              </a:path>
            </a:pathLst>
          </a:custGeom>
          <a:solidFill>
            <a:srgbClr val="C5A06D"/>
          </a:solidFill>
        </p:spPr>
      </p:sp>
      <p:sp>
        <p:nvSpPr>
          <p:cNvPr id="30" name="Text 28"/>
          <p:cNvSpPr/>
          <p:nvPr/>
        </p:nvSpPr>
        <p:spPr>
          <a:xfrm>
            <a:off x="6939983" y="3302000"/>
            <a:ext cx="1727200"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STM32核心</a:t>
            </a:r>
            <a:endParaRPr lang="en-US" sz="1600" dirty="0"/>
          </a:p>
        </p:txBody>
      </p:sp>
      <p:sp>
        <p:nvSpPr>
          <p:cNvPr id="31" name="Shape 29"/>
          <p:cNvSpPr/>
          <p:nvPr/>
        </p:nvSpPr>
        <p:spPr>
          <a:xfrm>
            <a:off x="8794183" y="3352800"/>
            <a:ext cx="203200" cy="203200"/>
          </a:xfrm>
          <a:custGeom>
            <a:avLst/>
            <a:gdLst/>
            <a:ahLst/>
            <a:cxnLst/>
            <a:rect l="l" t="t" r="r" b="b"/>
            <a:pathLst>
              <a:path w="203200" h="203200">
                <a:moveTo>
                  <a:pt x="199469" y="161369"/>
                </a:moveTo>
                <a:lnTo>
                  <a:pt x="161369" y="199469"/>
                </a:lnTo>
                <a:cubicBezTo>
                  <a:pt x="157718" y="203121"/>
                  <a:pt x="152281" y="204192"/>
                  <a:pt x="147518" y="202208"/>
                </a:cubicBezTo>
                <a:cubicBezTo>
                  <a:pt x="142756" y="200223"/>
                  <a:pt x="139700" y="195620"/>
                  <a:pt x="139700" y="190500"/>
                </a:cubicBezTo>
                <a:lnTo>
                  <a:pt x="139700" y="165100"/>
                </a:lnTo>
                <a:lnTo>
                  <a:pt x="12700" y="165100"/>
                </a:lnTo>
                <a:cubicBezTo>
                  <a:pt x="5675" y="165100"/>
                  <a:pt x="0" y="159425"/>
                  <a:pt x="0" y="152400"/>
                </a:cubicBezTo>
                <a:cubicBezTo>
                  <a:pt x="0" y="145375"/>
                  <a:pt x="5675" y="139700"/>
                  <a:pt x="12700" y="139700"/>
                </a:cubicBezTo>
                <a:lnTo>
                  <a:pt x="139700" y="139700"/>
                </a:lnTo>
                <a:lnTo>
                  <a:pt x="139700" y="114300"/>
                </a:lnTo>
                <a:cubicBezTo>
                  <a:pt x="139700" y="109180"/>
                  <a:pt x="142796" y="104537"/>
                  <a:pt x="147558" y="102552"/>
                </a:cubicBezTo>
                <a:cubicBezTo>
                  <a:pt x="152321" y="100568"/>
                  <a:pt x="157758" y="101679"/>
                  <a:pt x="161409" y="105291"/>
                </a:cubicBezTo>
                <a:lnTo>
                  <a:pt x="199509" y="143391"/>
                </a:lnTo>
                <a:cubicBezTo>
                  <a:pt x="204470" y="148352"/>
                  <a:pt x="204470" y="156408"/>
                  <a:pt x="199509" y="161369"/>
                </a:cubicBezTo>
                <a:close/>
                <a:moveTo>
                  <a:pt x="3731" y="59769"/>
                </a:moveTo>
                <a:cubicBezTo>
                  <a:pt x="-1230" y="54808"/>
                  <a:pt x="-1230" y="46752"/>
                  <a:pt x="3731" y="41791"/>
                </a:cubicBezTo>
                <a:lnTo>
                  <a:pt x="41831" y="3691"/>
                </a:lnTo>
                <a:cubicBezTo>
                  <a:pt x="45482" y="40"/>
                  <a:pt x="50919" y="-1032"/>
                  <a:pt x="55682" y="952"/>
                </a:cubicBezTo>
                <a:cubicBezTo>
                  <a:pt x="60444" y="2937"/>
                  <a:pt x="63500" y="7580"/>
                  <a:pt x="63500" y="12700"/>
                </a:cubicBezTo>
                <a:lnTo>
                  <a:pt x="63500" y="38100"/>
                </a:lnTo>
                <a:lnTo>
                  <a:pt x="190500" y="38100"/>
                </a:lnTo>
                <a:cubicBezTo>
                  <a:pt x="197525" y="38100"/>
                  <a:pt x="203200" y="43775"/>
                  <a:pt x="203200" y="50800"/>
                </a:cubicBezTo>
                <a:cubicBezTo>
                  <a:pt x="203200" y="57825"/>
                  <a:pt x="197525" y="63500"/>
                  <a:pt x="190500" y="63500"/>
                </a:cubicBezTo>
                <a:lnTo>
                  <a:pt x="63500" y="63500"/>
                </a:lnTo>
                <a:lnTo>
                  <a:pt x="63500" y="88900"/>
                </a:lnTo>
                <a:cubicBezTo>
                  <a:pt x="63500" y="94020"/>
                  <a:pt x="60404" y="98663"/>
                  <a:pt x="55642" y="100648"/>
                </a:cubicBezTo>
                <a:cubicBezTo>
                  <a:pt x="50879" y="102632"/>
                  <a:pt x="45442" y="101521"/>
                  <a:pt x="41791" y="97909"/>
                </a:cubicBezTo>
                <a:lnTo>
                  <a:pt x="3691" y="59809"/>
                </a:lnTo>
                <a:close/>
              </a:path>
            </a:pathLst>
          </a:custGeom>
          <a:solidFill>
            <a:srgbClr val="C5A06D"/>
          </a:solidFill>
        </p:spPr>
      </p:sp>
      <p:sp>
        <p:nvSpPr>
          <p:cNvPr id="32" name="Shape 30"/>
          <p:cNvSpPr/>
          <p:nvPr/>
        </p:nvSpPr>
        <p:spPr>
          <a:xfrm>
            <a:off x="9175183" y="3200400"/>
            <a:ext cx="6350000" cy="508000"/>
          </a:xfrm>
          <a:custGeom>
            <a:avLst/>
            <a:gdLst/>
            <a:ahLst/>
            <a:cxnLst/>
            <a:rect l="l" t="t" r="r" b="b"/>
            <a:pathLst>
              <a:path w="6350000" h="508000">
                <a:moveTo>
                  <a:pt x="0" y="0"/>
                </a:moveTo>
                <a:lnTo>
                  <a:pt x="6350000" y="0"/>
                </a:lnTo>
                <a:lnTo>
                  <a:pt x="6350000" y="508000"/>
                </a:lnTo>
                <a:lnTo>
                  <a:pt x="0" y="508000"/>
                </a:lnTo>
                <a:lnTo>
                  <a:pt x="0" y="0"/>
                </a:lnTo>
                <a:close/>
              </a:path>
            </a:pathLst>
          </a:custGeom>
          <a:solidFill>
            <a:srgbClr val="4A6C82">
              <a:alpha val="30196"/>
            </a:srgbClr>
          </a:solidFill>
        </p:spPr>
      </p:sp>
      <p:sp>
        <p:nvSpPr>
          <p:cNvPr id="33" name="Text 31"/>
          <p:cNvSpPr/>
          <p:nvPr/>
        </p:nvSpPr>
        <p:spPr>
          <a:xfrm>
            <a:off x="9276783" y="3302000"/>
            <a:ext cx="62484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USART接口</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 蓝牙模块</a:t>
            </a:r>
            <a:endParaRPr lang="en-US" sz="1600" dirty="0"/>
          </a:p>
        </p:txBody>
      </p:sp>
      <p:sp>
        <p:nvSpPr>
          <p:cNvPr id="34" name="Shape 32"/>
          <p:cNvSpPr/>
          <p:nvPr/>
        </p:nvSpPr>
        <p:spPr>
          <a:xfrm>
            <a:off x="6990783" y="3810000"/>
            <a:ext cx="1625600" cy="508000"/>
          </a:xfrm>
          <a:custGeom>
            <a:avLst/>
            <a:gdLst/>
            <a:ahLst/>
            <a:cxnLst/>
            <a:rect l="l" t="t" r="r" b="b"/>
            <a:pathLst>
              <a:path w="1625600" h="508000">
                <a:moveTo>
                  <a:pt x="0" y="0"/>
                </a:moveTo>
                <a:lnTo>
                  <a:pt x="1625600" y="0"/>
                </a:lnTo>
                <a:lnTo>
                  <a:pt x="1625600" y="508000"/>
                </a:lnTo>
                <a:lnTo>
                  <a:pt x="0" y="508000"/>
                </a:lnTo>
                <a:lnTo>
                  <a:pt x="0" y="0"/>
                </a:lnTo>
                <a:close/>
              </a:path>
            </a:pathLst>
          </a:custGeom>
          <a:solidFill>
            <a:srgbClr val="C5A06D"/>
          </a:solidFill>
        </p:spPr>
      </p:sp>
      <p:sp>
        <p:nvSpPr>
          <p:cNvPr id="35" name="Text 33"/>
          <p:cNvSpPr/>
          <p:nvPr/>
        </p:nvSpPr>
        <p:spPr>
          <a:xfrm>
            <a:off x="6939983" y="3911600"/>
            <a:ext cx="1727200"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STM32核心</a:t>
            </a:r>
            <a:endParaRPr lang="en-US" sz="1600" dirty="0"/>
          </a:p>
        </p:txBody>
      </p:sp>
      <p:sp>
        <p:nvSpPr>
          <p:cNvPr id="36" name="Shape 34"/>
          <p:cNvSpPr/>
          <p:nvPr/>
        </p:nvSpPr>
        <p:spPr>
          <a:xfrm>
            <a:off x="8794183" y="3962400"/>
            <a:ext cx="203200" cy="203200"/>
          </a:xfrm>
          <a:custGeom>
            <a:avLst/>
            <a:gdLst/>
            <a:ahLst/>
            <a:cxnLst/>
            <a:rect l="l" t="t" r="r" b="b"/>
            <a:pathLst>
              <a:path w="203200" h="203200">
                <a:moveTo>
                  <a:pt x="199469" y="161369"/>
                </a:moveTo>
                <a:lnTo>
                  <a:pt x="161369" y="199469"/>
                </a:lnTo>
                <a:cubicBezTo>
                  <a:pt x="157718" y="203121"/>
                  <a:pt x="152281" y="204192"/>
                  <a:pt x="147518" y="202208"/>
                </a:cubicBezTo>
                <a:cubicBezTo>
                  <a:pt x="142756" y="200223"/>
                  <a:pt x="139700" y="195620"/>
                  <a:pt x="139700" y="190500"/>
                </a:cubicBezTo>
                <a:lnTo>
                  <a:pt x="139700" y="165100"/>
                </a:lnTo>
                <a:lnTo>
                  <a:pt x="12700" y="165100"/>
                </a:lnTo>
                <a:cubicBezTo>
                  <a:pt x="5675" y="165100"/>
                  <a:pt x="0" y="159425"/>
                  <a:pt x="0" y="152400"/>
                </a:cubicBezTo>
                <a:cubicBezTo>
                  <a:pt x="0" y="145375"/>
                  <a:pt x="5675" y="139700"/>
                  <a:pt x="12700" y="139700"/>
                </a:cubicBezTo>
                <a:lnTo>
                  <a:pt x="139700" y="139700"/>
                </a:lnTo>
                <a:lnTo>
                  <a:pt x="139700" y="114300"/>
                </a:lnTo>
                <a:cubicBezTo>
                  <a:pt x="139700" y="109180"/>
                  <a:pt x="142796" y="104537"/>
                  <a:pt x="147558" y="102552"/>
                </a:cubicBezTo>
                <a:cubicBezTo>
                  <a:pt x="152321" y="100568"/>
                  <a:pt x="157758" y="101679"/>
                  <a:pt x="161409" y="105291"/>
                </a:cubicBezTo>
                <a:lnTo>
                  <a:pt x="199509" y="143391"/>
                </a:lnTo>
                <a:cubicBezTo>
                  <a:pt x="204470" y="148352"/>
                  <a:pt x="204470" y="156408"/>
                  <a:pt x="199509" y="161369"/>
                </a:cubicBezTo>
                <a:close/>
                <a:moveTo>
                  <a:pt x="3731" y="59769"/>
                </a:moveTo>
                <a:cubicBezTo>
                  <a:pt x="-1230" y="54808"/>
                  <a:pt x="-1230" y="46752"/>
                  <a:pt x="3731" y="41791"/>
                </a:cubicBezTo>
                <a:lnTo>
                  <a:pt x="41831" y="3691"/>
                </a:lnTo>
                <a:cubicBezTo>
                  <a:pt x="45482" y="40"/>
                  <a:pt x="50919" y="-1032"/>
                  <a:pt x="55682" y="952"/>
                </a:cubicBezTo>
                <a:cubicBezTo>
                  <a:pt x="60444" y="2937"/>
                  <a:pt x="63500" y="7580"/>
                  <a:pt x="63500" y="12700"/>
                </a:cubicBezTo>
                <a:lnTo>
                  <a:pt x="63500" y="38100"/>
                </a:lnTo>
                <a:lnTo>
                  <a:pt x="190500" y="38100"/>
                </a:lnTo>
                <a:cubicBezTo>
                  <a:pt x="197525" y="38100"/>
                  <a:pt x="203200" y="43775"/>
                  <a:pt x="203200" y="50800"/>
                </a:cubicBezTo>
                <a:cubicBezTo>
                  <a:pt x="203200" y="57825"/>
                  <a:pt x="197525" y="63500"/>
                  <a:pt x="190500" y="63500"/>
                </a:cubicBezTo>
                <a:lnTo>
                  <a:pt x="63500" y="63500"/>
                </a:lnTo>
                <a:lnTo>
                  <a:pt x="63500" y="88900"/>
                </a:lnTo>
                <a:cubicBezTo>
                  <a:pt x="63500" y="94020"/>
                  <a:pt x="60404" y="98663"/>
                  <a:pt x="55642" y="100648"/>
                </a:cubicBezTo>
                <a:cubicBezTo>
                  <a:pt x="50879" y="102632"/>
                  <a:pt x="45442" y="101521"/>
                  <a:pt x="41791" y="97909"/>
                </a:cubicBezTo>
                <a:lnTo>
                  <a:pt x="3691" y="59809"/>
                </a:lnTo>
                <a:close/>
              </a:path>
            </a:pathLst>
          </a:custGeom>
          <a:solidFill>
            <a:srgbClr val="C5A06D"/>
          </a:solidFill>
        </p:spPr>
      </p:sp>
      <p:sp>
        <p:nvSpPr>
          <p:cNvPr id="37" name="Shape 35"/>
          <p:cNvSpPr/>
          <p:nvPr/>
        </p:nvSpPr>
        <p:spPr>
          <a:xfrm>
            <a:off x="9175183" y="3810000"/>
            <a:ext cx="6350000" cy="508000"/>
          </a:xfrm>
          <a:custGeom>
            <a:avLst/>
            <a:gdLst/>
            <a:ahLst/>
            <a:cxnLst/>
            <a:rect l="l" t="t" r="r" b="b"/>
            <a:pathLst>
              <a:path w="6350000" h="508000">
                <a:moveTo>
                  <a:pt x="0" y="0"/>
                </a:moveTo>
                <a:lnTo>
                  <a:pt x="6350000" y="0"/>
                </a:lnTo>
                <a:lnTo>
                  <a:pt x="6350000" y="508000"/>
                </a:lnTo>
                <a:lnTo>
                  <a:pt x="0" y="508000"/>
                </a:lnTo>
                <a:lnTo>
                  <a:pt x="0" y="0"/>
                </a:lnTo>
                <a:close/>
              </a:path>
            </a:pathLst>
          </a:custGeom>
          <a:solidFill>
            <a:srgbClr val="4A6C82">
              <a:alpha val="30196"/>
            </a:srgbClr>
          </a:solidFill>
        </p:spPr>
      </p:sp>
      <p:sp>
        <p:nvSpPr>
          <p:cNvPr id="38" name="Text 36"/>
          <p:cNvSpPr/>
          <p:nvPr/>
        </p:nvSpPr>
        <p:spPr>
          <a:xfrm>
            <a:off x="9276783" y="3911600"/>
            <a:ext cx="62484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单线时序</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 WS2812灯珠</a:t>
            </a:r>
            <a:endParaRPr lang="en-US" sz="1600" dirty="0"/>
          </a:p>
        </p:txBody>
      </p:sp>
      <p:sp>
        <p:nvSpPr>
          <p:cNvPr id="39" name="Shape 37"/>
          <p:cNvSpPr/>
          <p:nvPr/>
        </p:nvSpPr>
        <p:spPr>
          <a:xfrm>
            <a:off x="6990783" y="4419600"/>
            <a:ext cx="1625600" cy="508000"/>
          </a:xfrm>
          <a:custGeom>
            <a:avLst/>
            <a:gdLst/>
            <a:ahLst/>
            <a:cxnLst/>
            <a:rect l="l" t="t" r="r" b="b"/>
            <a:pathLst>
              <a:path w="1625600" h="508000">
                <a:moveTo>
                  <a:pt x="0" y="0"/>
                </a:moveTo>
                <a:lnTo>
                  <a:pt x="1625600" y="0"/>
                </a:lnTo>
                <a:lnTo>
                  <a:pt x="1625600" y="508000"/>
                </a:lnTo>
                <a:lnTo>
                  <a:pt x="0" y="508000"/>
                </a:lnTo>
                <a:lnTo>
                  <a:pt x="0" y="0"/>
                </a:lnTo>
                <a:close/>
              </a:path>
            </a:pathLst>
          </a:custGeom>
          <a:solidFill>
            <a:srgbClr val="C5A06D"/>
          </a:solidFill>
        </p:spPr>
      </p:sp>
      <p:sp>
        <p:nvSpPr>
          <p:cNvPr id="40" name="Text 38"/>
          <p:cNvSpPr/>
          <p:nvPr/>
        </p:nvSpPr>
        <p:spPr>
          <a:xfrm>
            <a:off x="6939983" y="4521200"/>
            <a:ext cx="1727200"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STM32核心</a:t>
            </a:r>
            <a:endParaRPr lang="en-US" sz="1600" dirty="0"/>
          </a:p>
        </p:txBody>
      </p:sp>
      <p:sp>
        <p:nvSpPr>
          <p:cNvPr id="41" name="Shape 39"/>
          <p:cNvSpPr/>
          <p:nvPr/>
        </p:nvSpPr>
        <p:spPr>
          <a:xfrm>
            <a:off x="8794183" y="4572000"/>
            <a:ext cx="203200" cy="203200"/>
          </a:xfrm>
          <a:custGeom>
            <a:avLst/>
            <a:gdLst/>
            <a:ahLst/>
            <a:cxnLst/>
            <a:rect l="l" t="t" r="r" b="b"/>
            <a:pathLst>
              <a:path w="203200" h="203200">
                <a:moveTo>
                  <a:pt x="199469" y="161369"/>
                </a:moveTo>
                <a:lnTo>
                  <a:pt x="161369" y="199469"/>
                </a:lnTo>
                <a:cubicBezTo>
                  <a:pt x="157718" y="203121"/>
                  <a:pt x="152281" y="204192"/>
                  <a:pt x="147518" y="202208"/>
                </a:cubicBezTo>
                <a:cubicBezTo>
                  <a:pt x="142756" y="200223"/>
                  <a:pt x="139700" y="195620"/>
                  <a:pt x="139700" y="190500"/>
                </a:cubicBezTo>
                <a:lnTo>
                  <a:pt x="139700" y="165100"/>
                </a:lnTo>
                <a:lnTo>
                  <a:pt x="12700" y="165100"/>
                </a:lnTo>
                <a:cubicBezTo>
                  <a:pt x="5675" y="165100"/>
                  <a:pt x="0" y="159425"/>
                  <a:pt x="0" y="152400"/>
                </a:cubicBezTo>
                <a:cubicBezTo>
                  <a:pt x="0" y="145375"/>
                  <a:pt x="5675" y="139700"/>
                  <a:pt x="12700" y="139700"/>
                </a:cubicBezTo>
                <a:lnTo>
                  <a:pt x="139700" y="139700"/>
                </a:lnTo>
                <a:lnTo>
                  <a:pt x="139700" y="114300"/>
                </a:lnTo>
                <a:cubicBezTo>
                  <a:pt x="139700" y="109180"/>
                  <a:pt x="142796" y="104537"/>
                  <a:pt x="147558" y="102552"/>
                </a:cubicBezTo>
                <a:cubicBezTo>
                  <a:pt x="152321" y="100568"/>
                  <a:pt x="157758" y="101679"/>
                  <a:pt x="161409" y="105291"/>
                </a:cubicBezTo>
                <a:lnTo>
                  <a:pt x="199509" y="143391"/>
                </a:lnTo>
                <a:cubicBezTo>
                  <a:pt x="204470" y="148352"/>
                  <a:pt x="204470" y="156408"/>
                  <a:pt x="199509" y="161369"/>
                </a:cubicBezTo>
                <a:close/>
                <a:moveTo>
                  <a:pt x="3731" y="59769"/>
                </a:moveTo>
                <a:cubicBezTo>
                  <a:pt x="-1230" y="54808"/>
                  <a:pt x="-1230" y="46752"/>
                  <a:pt x="3731" y="41791"/>
                </a:cubicBezTo>
                <a:lnTo>
                  <a:pt x="41831" y="3691"/>
                </a:lnTo>
                <a:cubicBezTo>
                  <a:pt x="45482" y="40"/>
                  <a:pt x="50919" y="-1032"/>
                  <a:pt x="55682" y="952"/>
                </a:cubicBezTo>
                <a:cubicBezTo>
                  <a:pt x="60444" y="2937"/>
                  <a:pt x="63500" y="7580"/>
                  <a:pt x="63500" y="12700"/>
                </a:cubicBezTo>
                <a:lnTo>
                  <a:pt x="63500" y="38100"/>
                </a:lnTo>
                <a:lnTo>
                  <a:pt x="190500" y="38100"/>
                </a:lnTo>
                <a:cubicBezTo>
                  <a:pt x="197525" y="38100"/>
                  <a:pt x="203200" y="43775"/>
                  <a:pt x="203200" y="50800"/>
                </a:cubicBezTo>
                <a:cubicBezTo>
                  <a:pt x="203200" y="57825"/>
                  <a:pt x="197525" y="63500"/>
                  <a:pt x="190500" y="63500"/>
                </a:cubicBezTo>
                <a:lnTo>
                  <a:pt x="63500" y="63500"/>
                </a:lnTo>
                <a:lnTo>
                  <a:pt x="63500" y="88900"/>
                </a:lnTo>
                <a:cubicBezTo>
                  <a:pt x="63500" y="94020"/>
                  <a:pt x="60404" y="98663"/>
                  <a:pt x="55642" y="100648"/>
                </a:cubicBezTo>
                <a:cubicBezTo>
                  <a:pt x="50879" y="102632"/>
                  <a:pt x="45442" y="101521"/>
                  <a:pt x="41791" y="97909"/>
                </a:cubicBezTo>
                <a:lnTo>
                  <a:pt x="3691" y="59809"/>
                </a:lnTo>
                <a:close/>
              </a:path>
            </a:pathLst>
          </a:custGeom>
          <a:solidFill>
            <a:srgbClr val="C5A06D"/>
          </a:solidFill>
        </p:spPr>
      </p:sp>
      <p:sp>
        <p:nvSpPr>
          <p:cNvPr id="42" name="Shape 40"/>
          <p:cNvSpPr/>
          <p:nvPr/>
        </p:nvSpPr>
        <p:spPr>
          <a:xfrm>
            <a:off x="9175183" y="4419600"/>
            <a:ext cx="6350000" cy="508000"/>
          </a:xfrm>
          <a:custGeom>
            <a:avLst/>
            <a:gdLst/>
            <a:ahLst/>
            <a:cxnLst/>
            <a:rect l="l" t="t" r="r" b="b"/>
            <a:pathLst>
              <a:path w="6350000" h="508000">
                <a:moveTo>
                  <a:pt x="0" y="0"/>
                </a:moveTo>
                <a:lnTo>
                  <a:pt x="6350000" y="0"/>
                </a:lnTo>
                <a:lnTo>
                  <a:pt x="6350000" y="508000"/>
                </a:lnTo>
                <a:lnTo>
                  <a:pt x="0" y="508000"/>
                </a:lnTo>
                <a:lnTo>
                  <a:pt x="0" y="0"/>
                </a:lnTo>
                <a:close/>
              </a:path>
            </a:pathLst>
          </a:custGeom>
          <a:solidFill>
            <a:srgbClr val="4A6C82">
              <a:alpha val="30196"/>
            </a:srgbClr>
          </a:solidFill>
        </p:spPr>
      </p:sp>
      <p:sp>
        <p:nvSpPr>
          <p:cNvPr id="43" name="Text 41"/>
          <p:cNvSpPr/>
          <p:nvPr/>
        </p:nvSpPr>
        <p:spPr>
          <a:xfrm>
            <a:off x="9276783" y="4521200"/>
            <a:ext cx="62484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I2S接口</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 数字功放 → 喇叭</a:t>
            </a:r>
            <a:endParaRPr lang="en-US" sz="1600" dirty="0"/>
          </a:p>
        </p:txBody>
      </p:sp>
      <p:sp>
        <p:nvSpPr>
          <p:cNvPr id="44" name="Shape 42"/>
          <p:cNvSpPr/>
          <p:nvPr/>
        </p:nvSpPr>
        <p:spPr>
          <a:xfrm>
            <a:off x="6990783" y="5029200"/>
            <a:ext cx="1625600" cy="508000"/>
          </a:xfrm>
          <a:custGeom>
            <a:avLst/>
            <a:gdLst/>
            <a:ahLst/>
            <a:cxnLst/>
            <a:rect l="l" t="t" r="r" b="b"/>
            <a:pathLst>
              <a:path w="1625600" h="508000">
                <a:moveTo>
                  <a:pt x="0" y="0"/>
                </a:moveTo>
                <a:lnTo>
                  <a:pt x="1625600" y="0"/>
                </a:lnTo>
                <a:lnTo>
                  <a:pt x="1625600" y="508000"/>
                </a:lnTo>
                <a:lnTo>
                  <a:pt x="0" y="508000"/>
                </a:lnTo>
                <a:lnTo>
                  <a:pt x="0" y="0"/>
                </a:lnTo>
                <a:close/>
              </a:path>
            </a:pathLst>
          </a:custGeom>
          <a:solidFill>
            <a:srgbClr val="C5A06D"/>
          </a:solidFill>
        </p:spPr>
      </p:sp>
      <p:sp>
        <p:nvSpPr>
          <p:cNvPr id="45" name="Text 43"/>
          <p:cNvSpPr/>
          <p:nvPr/>
        </p:nvSpPr>
        <p:spPr>
          <a:xfrm>
            <a:off x="6939983" y="5130800"/>
            <a:ext cx="1727200"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STM32核心</a:t>
            </a:r>
            <a:endParaRPr lang="en-US" sz="1600" dirty="0"/>
          </a:p>
        </p:txBody>
      </p:sp>
      <p:sp>
        <p:nvSpPr>
          <p:cNvPr id="46" name="Shape 44"/>
          <p:cNvSpPr/>
          <p:nvPr/>
        </p:nvSpPr>
        <p:spPr>
          <a:xfrm>
            <a:off x="8794183" y="5181600"/>
            <a:ext cx="203200" cy="203200"/>
          </a:xfrm>
          <a:custGeom>
            <a:avLst/>
            <a:gdLst/>
            <a:ahLst/>
            <a:cxnLst/>
            <a:rect l="l" t="t" r="r" b="b"/>
            <a:pathLst>
              <a:path w="203200" h="203200">
                <a:moveTo>
                  <a:pt x="199469" y="161369"/>
                </a:moveTo>
                <a:lnTo>
                  <a:pt x="161369" y="199469"/>
                </a:lnTo>
                <a:cubicBezTo>
                  <a:pt x="157718" y="203121"/>
                  <a:pt x="152281" y="204192"/>
                  <a:pt x="147518" y="202208"/>
                </a:cubicBezTo>
                <a:cubicBezTo>
                  <a:pt x="142756" y="200223"/>
                  <a:pt x="139700" y="195620"/>
                  <a:pt x="139700" y="190500"/>
                </a:cubicBezTo>
                <a:lnTo>
                  <a:pt x="139700" y="165100"/>
                </a:lnTo>
                <a:lnTo>
                  <a:pt x="12700" y="165100"/>
                </a:lnTo>
                <a:cubicBezTo>
                  <a:pt x="5675" y="165100"/>
                  <a:pt x="0" y="159425"/>
                  <a:pt x="0" y="152400"/>
                </a:cubicBezTo>
                <a:cubicBezTo>
                  <a:pt x="0" y="145375"/>
                  <a:pt x="5675" y="139700"/>
                  <a:pt x="12700" y="139700"/>
                </a:cubicBezTo>
                <a:lnTo>
                  <a:pt x="139700" y="139700"/>
                </a:lnTo>
                <a:lnTo>
                  <a:pt x="139700" y="114300"/>
                </a:lnTo>
                <a:cubicBezTo>
                  <a:pt x="139700" y="109180"/>
                  <a:pt x="142796" y="104537"/>
                  <a:pt x="147558" y="102552"/>
                </a:cubicBezTo>
                <a:cubicBezTo>
                  <a:pt x="152321" y="100568"/>
                  <a:pt x="157758" y="101679"/>
                  <a:pt x="161409" y="105291"/>
                </a:cubicBezTo>
                <a:lnTo>
                  <a:pt x="199509" y="143391"/>
                </a:lnTo>
                <a:cubicBezTo>
                  <a:pt x="204470" y="148352"/>
                  <a:pt x="204470" y="156408"/>
                  <a:pt x="199509" y="161369"/>
                </a:cubicBezTo>
                <a:close/>
                <a:moveTo>
                  <a:pt x="3731" y="59769"/>
                </a:moveTo>
                <a:cubicBezTo>
                  <a:pt x="-1230" y="54808"/>
                  <a:pt x="-1230" y="46752"/>
                  <a:pt x="3731" y="41791"/>
                </a:cubicBezTo>
                <a:lnTo>
                  <a:pt x="41831" y="3691"/>
                </a:lnTo>
                <a:cubicBezTo>
                  <a:pt x="45482" y="40"/>
                  <a:pt x="50919" y="-1032"/>
                  <a:pt x="55682" y="952"/>
                </a:cubicBezTo>
                <a:cubicBezTo>
                  <a:pt x="60444" y="2937"/>
                  <a:pt x="63500" y="7580"/>
                  <a:pt x="63500" y="12700"/>
                </a:cubicBezTo>
                <a:lnTo>
                  <a:pt x="63500" y="38100"/>
                </a:lnTo>
                <a:lnTo>
                  <a:pt x="190500" y="38100"/>
                </a:lnTo>
                <a:cubicBezTo>
                  <a:pt x="197525" y="38100"/>
                  <a:pt x="203200" y="43775"/>
                  <a:pt x="203200" y="50800"/>
                </a:cubicBezTo>
                <a:cubicBezTo>
                  <a:pt x="203200" y="57825"/>
                  <a:pt x="197525" y="63500"/>
                  <a:pt x="190500" y="63500"/>
                </a:cubicBezTo>
                <a:lnTo>
                  <a:pt x="63500" y="63500"/>
                </a:lnTo>
                <a:lnTo>
                  <a:pt x="63500" y="88900"/>
                </a:lnTo>
                <a:cubicBezTo>
                  <a:pt x="63500" y="94020"/>
                  <a:pt x="60404" y="98663"/>
                  <a:pt x="55642" y="100648"/>
                </a:cubicBezTo>
                <a:cubicBezTo>
                  <a:pt x="50879" y="102632"/>
                  <a:pt x="45442" y="101521"/>
                  <a:pt x="41791" y="97909"/>
                </a:cubicBezTo>
                <a:lnTo>
                  <a:pt x="3691" y="59809"/>
                </a:lnTo>
                <a:close/>
              </a:path>
            </a:pathLst>
          </a:custGeom>
          <a:solidFill>
            <a:srgbClr val="C5A06D"/>
          </a:solidFill>
        </p:spPr>
      </p:sp>
      <p:sp>
        <p:nvSpPr>
          <p:cNvPr id="47" name="Shape 45"/>
          <p:cNvSpPr/>
          <p:nvPr/>
        </p:nvSpPr>
        <p:spPr>
          <a:xfrm>
            <a:off x="9175183" y="5029200"/>
            <a:ext cx="6350000" cy="508000"/>
          </a:xfrm>
          <a:custGeom>
            <a:avLst/>
            <a:gdLst/>
            <a:ahLst/>
            <a:cxnLst/>
            <a:rect l="l" t="t" r="r" b="b"/>
            <a:pathLst>
              <a:path w="6350000" h="508000">
                <a:moveTo>
                  <a:pt x="0" y="0"/>
                </a:moveTo>
                <a:lnTo>
                  <a:pt x="6350000" y="0"/>
                </a:lnTo>
                <a:lnTo>
                  <a:pt x="6350000" y="508000"/>
                </a:lnTo>
                <a:lnTo>
                  <a:pt x="0" y="508000"/>
                </a:lnTo>
                <a:lnTo>
                  <a:pt x="0" y="0"/>
                </a:lnTo>
                <a:close/>
              </a:path>
            </a:pathLst>
          </a:custGeom>
          <a:solidFill>
            <a:srgbClr val="4A6C82">
              <a:alpha val="30196"/>
            </a:srgbClr>
          </a:solidFill>
        </p:spPr>
      </p:sp>
      <p:sp>
        <p:nvSpPr>
          <p:cNvPr id="48" name="Text 46"/>
          <p:cNvSpPr/>
          <p:nvPr/>
        </p:nvSpPr>
        <p:spPr>
          <a:xfrm>
            <a:off x="9276783" y="5130800"/>
            <a:ext cx="62484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SPI/SDIO</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 TF卡/Flash</a:t>
            </a:r>
            <a:endParaRPr lang="en-US" sz="1600" dirty="0"/>
          </a:p>
        </p:txBody>
      </p:sp>
      <p:sp>
        <p:nvSpPr>
          <p:cNvPr id="49" name="Shape 47"/>
          <p:cNvSpPr/>
          <p:nvPr/>
        </p:nvSpPr>
        <p:spPr>
          <a:xfrm>
            <a:off x="6787583" y="7213594"/>
            <a:ext cx="8966200" cy="1422400"/>
          </a:xfrm>
          <a:custGeom>
            <a:avLst/>
            <a:gdLst/>
            <a:ahLst/>
            <a:cxnLst/>
            <a:rect l="l" t="t" r="r" b="b"/>
            <a:pathLst>
              <a:path w="8966200" h="1422400">
                <a:moveTo>
                  <a:pt x="0" y="0"/>
                </a:moveTo>
                <a:lnTo>
                  <a:pt x="8966200" y="0"/>
                </a:lnTo>
                <a:lnTo>
                  <a:pt x="8966200" y="1422400"/>
                </a:lnTo>
                <a:lnTo>
                  <a:pt x="0" y="1422400"/>
                </a:lnTo>
                <a:lnTo>
                  <a:pt x="0" y="0"/>
                </a:lnTo>
                <a:close/>
              </a:path>
            </a:pathLst>
          </a:custGeom>
          <a:solidFill>
            <a:srgbClr val="6F7B8A">
              <a:alpha val="20000"/>
            </a:srgbClr>
          </a:solidFill>
        </p:spPr>
      </p:sp>
      <p:sp>
        <p:nvSpPr>
          <p:cNvPr id="50" name="Shape 48"/>
          <p:cNvSpPr/>
          <p:nvPr/>
        </p:nvSpPr>
        <p:spPr>
          <a:xfrm>
            <a:off x="6787583" y="7213594"/>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51" name="Shape 49"/>
          <p:cNvSpPr/>
          <p:nvPr/>
        </p:nvSpPr>
        <p:spPr>
          <a:xfrm>
            <a:off x="7047933" y="7480294"/>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00013" y="71438"/>
                </a:moveTo>
                <a:cubicBezTo>
                  <a:pt x="100013" y="63552"/>
                  <a:pt x="106415" y="57150"/>
                  <a:pt x="114300" y="57150"/>
                </a:cubicBezTo>
                <a:cubicBezTo>
                  <a:pt x="122185" y="57150"/>
                  <a:pt x="128588" y="63552"/>
                  <a:pt x="128588" y="71438"/>
                </a:cubicBezTo>
                <a:cubicBezTo>
                  <a:pt x="128588" y="79323"/>
                  <a:pt x="122185" y="85725"/>
                  <a:pt x="114300" y="85725"/>
                </a:cubicBezTo>
                <a:cubicBezTo>
                  <a:pt x="106415" y="85725"/>
                  <a:pt x="100013" y="79323"/>
                  <a:pt x="100013" y="71438"/>
                </a:cubicBezTo>
                <a:close/>
                <a:moveTo>
                  <a:pt x="96441" y="100013"/>
                </a:moveTo>
                <a:lnTo>
                  <a:pt x="117872" y="100013"/>
                </a:lnTo>
                <a:cubicBezTo>
                  <a:pt x="123810" y="100013"/>
                  <a:pt x="128588" y="104790"/>
                  <a:pt x="128588" y="110728"/>
                </a:cubicBezTo>
                <a:lnTo>
                  <a:pt x="128588" y="150019"/>
                </a:lnTo>
                <a:lnTo>
                  <a:pt x="132159" y="150019"/>
                </a:lnTo>
                <a:cubicBezTo>
                  <a:pt x="138098" y="150019"/>
                  <a:pt x="142875" y="154796"/>
                  <a:pt x="142875" y="160734"/>
                </a:cubicBezTo>
                <a:cubicBezTo>
                  <a:pt x="142875" y="166673"/>
                  <a:pt x="138098" y="171450"/>
                  <a:pt x="132159" y="171450"/>
                </a:cubicBezTo>
                <a:lnTo>
                  <a:pt x="96441" y="171450"/>
                </a:lnTo>
                <a:cubicBezTo>
                  <a:pt x="90502" y="171450"/>
                  <a:pt x="85725" y="166673"/>
                  <a:pt x="85725" y="160734"/>
                </a:cubicBezTo>
                <a:cubicBezTo>
                  <a:pt x="85725" y="154796"/>
                  <a:pt x="90502" y="150019"/>
                  <a:pt x="96441" y="150019"/>
                </a:cubicBezTo>
                <a:lnTo>
                  <a:pt x="107156" y="150019"/>
                </a:lnTo>
                <a:lnTo>
                  <a:pt x="107156" y="121444"/>
                </a:lnTo>
                <a:lnTo>
                  <a:pt x="96441" y="121444"/>
                </a:lnTo>
                <a:cubicBezTo>
                  <a:pt x="90502" y="121444"/>
                  <a:pt x="85725" y="116666"/>
                  <a:pt x="85725" y="110728"/>
                </a:cubicBezTo>
                <a:cubicBezTo>
                  <a:pt x="85725" y="104790"/>
                  <a:pt x="90502" y="100013"/>
                  <a:pt x="96441" y="100013"/>
                </a:cubicBezTo>
                <a:close/>
              </a:path>
            </a:pathLst>
          </a:custGeom>
          <a:solidFill>
            <a:srgbClr val="C5A06D"/>
          </a:solidFill>
        </p:spPr>
      </p:sp>
      <p:sp>
        <p:nvSpPr>
          <p:cNvPr id="52" name="Text 50"/>
          <p:cNvSpPr/>
          <p:nvPr/>
        </p:nvSpPr>
        <p:spPr>
          <a:xfrm>
            <a:off x="7308283" y="7416794"/>
            <a:ext cx="83566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技术优势</a:t>
            </a:r>
            <a:endParaRPr lang="en-US" sz="1600" dirty="0"/>
          </a:p>
        </p:txBody>
      </p:sp>
      <p:sp>
        <p:nvSpPr>
          <p:cNvPr id="53" name="Text 51"/>
          <p:cNvSpPr/>
          <p:nvPr/>
        </p:nvSpPr>
        <p:spPr>
          <a:xfrm>
            <a:off x="7016183" y="7873994"/>
            <a:ext cx="86360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采用</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模块化设计思想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,各模块独立开发、接口清晰、易于扩展。STM32F103具备丰富的外设资源和良好的功耗控制,为系统提供强大的硬件支撑。</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MODULE IMPLEMENTATION</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核心模块实施方案</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33400" y="1930400"/>
            <a:ext cx="7191375" cy="5090795"/>
          </a:xfrm>
          <a:custGeom>
            <a:avLst/>
            <a:gdLst/>
            <a:ahLst/>
            <a:cxnLst/>
            <a:rect l="l" t="t" r="r" b="b"/>
            <a:pathLst>
              <a:path w="7493000" h="2895600">
                <a:moveTo>
                  <a:pt x="0" y="0"/>
                </a:moveTo>
                <a:lnTo>
                  <a:pt x="7493000" y="0"/>
                </a:lnTo>
                <a:lnTo>
                  <a:pt x="7493000" y="2895600"/>
                </a:lnTo>
                <a:lnTo>
                  <a:pt x="0" y="2895600"/>
                </a:lnTo>
                <a:lnTo>
                  <a:pt x="0" y="0"/>
                </a:lnTo>
                <a:close/>
              </a:path>
            </a:pathLst>
          </a:custGeom>
          <a:solidFill>
            <a:srgbClr val="4A6C82">
              <a:alpha val="14902"/>
            </a:srgbClr>
          </a:solidFill>
        </p:spPr>
      </p:sp>
      <p:sp>
        <p:nvSpPr>
          <p:cNvPr id="6" name="Shape 4"/>
          <p:cNvSpPr/>
          <p:nvPr/>
        </p:nvSpPr>
        <p:spPr>
          <a:xfrm>
            <a:off x="508000" y="1968500"/>
            <a:ext cx="76200" cy="5052695"/>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5A06D"/>
          </a:solidFill>
        </p:spPr>
      </p:sp>
      <p:sp>
        <p:nvSpPr>
          <p:cNvPr id="7" name="Shape 5"/>
          <p:cNvSpPr/>
          <p:nvPr/>
        </p:nvSpPr>
        <p:spPr>
          <a:xfrm>
            <a:off x="762000" y="2057400"/>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solidFill>
            <a:srgbClr val="C5A06D"/>
          </a:solidFill>
        </p:spPr>
      </p:sp>
      <p:sp>
        <p:nvSpPr>
          <p:cNvPr id="8" name="Shape 6"/>
          <p:cNvSpPr/>
          <p:nvPr/>
        </p:nvSpPr>
        <p:spPr>
          <a:xfrm>
            <a:off x="939800" y="2235200"/>
            <a:ext cx="254000" cy="254000"/>
          </a:xfrm>
          <a:custGeom>
            <a:avLst/>
            <a:gdLst/>
            <a:ahLst/>
            <a:cxnLst/>
            <a:rect l="l" t="t" r="r" b="b"/>
            <a:pathLst>
              <a:path w="254000" h="254000">
                <a:moveTo>
                  <a:pt x="87313" y="11906"/>
                </a:moveTo>
                <a:cubicBezTo>
                  <a:pt x="87313" y="5308"/>
                  <a:pt x="82004" y="0"/>
                  <a:pt x="75406" y="0"/>
                </a:cubicBezTo>
                <a:cubicBezTo>
                  <a:pt x="68808" y="0"/>
                  <a:pt x="63500" y="5308"/>
                  <a:pt x="63500" y="11906"/>
                </a:cubicBezTo>
                <a:lnTo>
                  <a:pt x="63500" y="31750"/>
                </a:lnTo>
                <a:cubicBezTo>
                  <a:pt x="45988" y="31750"/>
                  <a:pt x="31750" y="45988"/>
                  <a:pt x="31750" y="63500"/>
                </a:cubicBezTo>
                <a:lnTo>
                  <a:pt x="11906" y="63500"/>
                </a:lnTo>
                <a:cubicBezTo>
                  <a:pt x="5308" y="63500"/>
                  <a:pt x="0" y="68808"/>
                  <a:pt x="0" y="75406"/>
                </a:cubicBezTo>
                <a:cubicBezTo>
                  <a:pt x="0" y="82004"/>
                  <a:pt x="5308" y="87313"/>
                  <a:pt x="11906" y="87313"/>
                </a:cubicBezTo>
                <a:lnTo>
                  <a:pt x="31750" y="87313"/>
                </a:lnTo>
                <a:lnTo>
                  <a:pt x="31750" y="115094"/>
                </a:lnTo>
                <a:lnTo>
                  <a:pt x="11906" y="115094"/>
                </a:lnTo>
                <a:cubicBezTo>
                  <a:pt x="5308" y="115094"/>
                  <a:pt x="0" y="120402"/>
                  <a:pt x="0" y="127000"/>
                </a:cubicBezTo>
                <a:cubicBezTo>
                  <a:pt x="0" y="133598"/>
                  <a:pt x="5308" y="138906"/>
                  <a:pt x="11906" y="138906"/>
                </a:cubicBezTo>
                <a:lnTo>
                  <a:pt x="31750" y="138906"/>
                </a:lnTo>
                <a:lnTo>
                  <a:pt x="31750" y="166688"/>
                </a:lnTo>
                <a:lnTo>
                  <a:pt x="11906" y="166688"/>
                </a:lnTo>
                <a:cubicBezTo>
                  <a:pt x="5308" y="166688"/>
                  <a:pt x="0" y="171996"/>
                  <a:pt x="0" y="178594"/>
                </a:cubicBezTo>
                <a:cubicBezTo>
                  <a:pt x="0" y="185192"/>
                  <a:pt x="5308" y="190500"/>
                  <a:pt x="11906" y="190500"/>
                </a:cubicBezTo>
                <a:lnTo>
                  <a:pt x="31750" y="190500"/>
                </a:lnTo>
                <a:cubicBezTo>
                  <a:pt x="31750" y="208012"/>
                  <a:pt x="45988" y="222250"/>
                  <a:pt x="63500" y="222250"/>
                </a:cubicBezTo>
                <a:lnTo>
                  <a:pt x="63500" y="242094"/>
                </a:lnTo>
                <a:cubicBezTo>
                  <a:pt x="63500" y="248692"/>
                  <a:pt x="68808" y="254000"/>
                  <a:pt x="75406" y="254000"/>
                </a:cubicBezTo>
                <a:cubicBezTo>
                  <a:pt x="82004" y="254000"/>
                  <a:pt x="87313" y="248692"/>
                  <a:pt x="87313" y="242094"/>
                </a:cubicBezTo>
                <a:lnTo>
                  <a:pt x="87313" y="222250"/>
                </a:lnTo>
                <a:lnTo>
                  <a:pt x="115094" y="222250"/>
                </a:lnTo>
                <a:lnTo>
                  <a:pt x="115094" y="242094"/>
                </a:lnTo>
                <a:cubicBezTo>
                  <a:pt x="115094" y="248692"/>
                  <a:pt x="120402" y="254000"/>
                  <a:pt x="127000" y="254000"/>
                </a:cubicBezTo>
                <a:cubicBezTo>
                  <a:pt x="133598" y="254000"/>
                  <a:pt x="138906" y="248692"/>
                  <a:pt x="138906" y="242094"/>
                </a:cubicBezTo>
                <a:lnTo>
                  <a:pt x="138906" y="222250"/>
                </a:lnTo>
                <a:lnTo>
                  <a:pt x="166688" y="222250"/>
                </a:lnTo>
                <a:lnTo>
                  <a:pt x="166688" y="242094"/>
                </a:lnTo>
                <a:cubicBezTo>
                  <a:pt x="166688" y="248692"/>
                  <a:pt x="171996" y="254000"/>
                  <a:pt x="178594" y="254000"/>
                </a:cubicBezTo>
                <a:cubicBezTo>
                  <a:pt x="185192" y="254000"/>
                  <a:pt x="190500" y="248692"/>
                  <a:pt x="190500" y="242094"/>
                </a:cubicBezTo>
                <a:lnTo>
                  <a:pt x="190500" y="222250"/>
                </a:lnTo>
                <a:cubicBezTo>
                  <a:pt x="208012" y="222250"/>
                  <a:pt x="222250" y="208012"/>
                  <a:pt x="222250" y="190500"/>
                </a:cubicBezTo>
                <a:lnTo>
                  <a:pt x="242094" y="190500"/>
                </a:lnTo>
                <a:cubicBezTo>
                  <a:pt x="248692" y="190500"/>
                  <a:pt x="254000" y="185192"/>
                  <a:pt x="254000" y="178594"/>
                </a:cubicBezTo>
                <a:cubicBezTo>
                  <a:pt x="254000" y="171996"/>
                  <a:pt x="248692" y="166688"/>
                  <a:pt x="242094" y="166688"/>
                </a:cubicBezTo>
                <a:lnTo>
                  <a:pt x="222250" y="166688"/>
                </a:lnTo>
                <a:lnTo>
                  <a:pt x="222250" y="138906"/>
                </a:lnTo>
                <a:lnTo>
                  <a:pt x="242094" y="138906"/>
                </a:lnTo>
                <a:cubicBezTo>
                  <a:pt x="248692" y="138906"/>
                  <a:pt x="254000" y="133598"/>
                  <a:pt x="254000" y="127000"/>
                </a:cubicBezTo>
                <a:cubicBezTo>
                  <a:pt x="254000" y="120402"/>
                  <a:pt x="248692" y="115094"/>
                  <a:pt x="242094" y="115094"/>
                </a:cubicBezTo>
                <a:lnTo>
                  <a:pt x="222250" y="115094"/>
                </a:lnTo>
                <a:lnTo>
                  <a:pt x="222250" y="87313"/>
                </a:lnTo>
                <a:lnTo>
                  <a:pt x="242094" y="87313"/>
                </a:lnTo>
                <a:cubicBezTo>
                  <a:pt x="248692" y="87313"/>
                  <a:pt x="254000" y="82004"/>
                  <a:pt x="254000" y="75406"/>
                </a:cubicBezTo>
                <a:cubicBezTo>
                  <a:pt x="254000" y="68808"/>
                  <a:pt x="248692" y="63500"/>
                  <a:pt x="242094" y="63500"/>
                </a:cubicBezTo>
                <a:lnTo>
                  <a:pt x="222250" y="63500"/>
                </a:lnTo>
                <a:cubicBezTo>
                  <a:pt x="222250" y="45988"/>
                  <a:pt x="208012" y="31750"/>
                  <a:pt x="190500" y="31750"/>
                </a:cubicBezTo>
                <a:lnTo>
                  <a:pt x="190500" y="11906"/>
                </a:lnTo>
                <a:cubicBezTo>
                  <a:pt x="190500" y="5308"/>
                  <a:pt x="185192" y="0"/>
                  <a:pt x="178594" y="0"/>
                </a:cubicBezTo>
                <a:cubicBezTo>
                  <a:pt x="171996" y="0"/>
                  <a:pt x="166688" y="5308"/>
                  <a:pt x="166688" y="11906"/>
                </a:cubicBezTo>
                <a:lnTo>
                  <a:pt x="166688" y="31750"/>
                </a:lnTo>
                <a:lnTo>
                  <a:pt x="138906" y="31750"/>
                </a:lnTo>
                <a:lnTo>
                  <a:pt x="138906" y="11906"/>
                </a:lnTo>
                <a:cubicBezTo>
                  <a:pt x="138906" y="5308"/>
                  <a:pt x="133598" y="0"/>
                  <a:pt x="127000" y="0"/>
                </a:cubicBezTo>
                <a:cubicBezTo>
                  <a:pt x="120402" y="0"/>
                  <a:pt x="115094" y="5308"/>
                  <a:pt x="115094" y="11906"/>
                </a:cubicBezTo>
                <a:lnTo>
                  <a:pt x="115094" y="31750"/>
                </a:lnTo>
                <a:lnTo>
                  <a:pt x="87313" y="31750"/>
                </a:lnTo>
                <a:lnTo>
                  <a:pt x="87313" y="11906"/>
                </a:lnTo>
                <a:close/>
                <a:moveTo>
                  <a:pt x="79375" y="63500"/>
                </a:moveTo>
                <a:lnTo>
                  <a:pt x="174625" y="63500"/>
                </a:lnTo>
                <a:cubicBezTo>
                  <a:pt x="183406" y="63500"/>
                  <a:pt x="190500" y="70594"/>
                  <a:pt x="190500" y="79375"/>
                </a:cubicBezTo>
                <a:lnTo>
                  <a:pt x="190500" y="174625"/>
                </a:lnTo>
                <a:cubicBezTo>
                  <a:pt x="190500" y="183406"/>
                  <a:pt x="183406" y="190500"/>
                  <a:pt x="174625" y="190500"/>
                </a:cubicBezTo>
                <a:lnTo>
                  <a:pt x="79375" y="190500"/>
                </a:lnTo>
                <a:cubicBezTo>
                  <a:pt x="70594" y="190500"/>
                  <a:pt x="63500" y="183406"/>
                  <a:pt x="63500" y="174625"/>
                </a:cubicBezTo>
                <a:lnTo>
                  <a:pt x="63500" y="79375"/>
                </a:lnTo>
                <a:cubicBezTo>
                  <a:pt x="63500" y="70594"/>
                  <a:pt x="70594" y="63500"/>
                  <a:pt x="79375" y="63500"/>
                </a:cubicBezTo>
                <a:close/>
                <a:moveTo>
                  <a:pt x="87313" y="87313"/>
                </a:moveTo>
                <a:lnTo>
                  <a:pt x="87313" y="166688"/>
                </a:lnTo>
                <a:lnTo>
                  <a:pt x="166688" y="166688"/>
                </a:lnTo>
                <a:lnTo>
                  <a:pt x="166688" y="87313"/>
                </a:lnTo>
                <a:lnTo>
                  <a:pt x="87313" y="87313"/>
                </a:lnTo>
                <a:close/>
              </a:path>
            </a:pathLst>
          </a:custGeom>
          <a:solidFill>
            <a:srgbClr val="1A1D21"/>
          </a:solidFill>
        </p:spPr>
      </p:sp>
      <p:sp>
        <p:nvSpPr>
          <p:cNvPr id="9" name="Text 7"/>
          <p:cNvSpPr/>
          <p:nvPr/>
        </p:nvSpPr>
        <p:spPr>
          <a:xfrm>
            <a:off x="1524000" y="2184400"/>
            <a:ext cx="26035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STM32F103控制核心</a:t>
            </a:r>
            <a:endParaRPr lang="en-US" sz="1600" dirty="0"/>
          </a:p>
        </p:txBody>
      </p:sp>
      <p:sp>
        <p:nvSpPr>
          <p:cNvPr id="10" name="Text 8"/>
          <p:cNvSpPr/>
          <p:nvPr/>
        </p:nvSpPr>
        <p:spPr>
          <a:xfrm>
            <a:off x="762000" y="2976880"/>
            <a:ext cx="7162800" cy="930275"/>
          </a:xfrm>
          <a:prstGeom prst="rect">
            <a:avLst/>
          </a:prstGeom>
          <a:noFill/>
        </p:spPr>
        <p:txBody>
          <a:bodyPr wrap="square" lIns="0" tIns="0" rIns="0" bIns="0" rtlCol="0" anchor="ctr"/>
          <a:lstStyle/>
          <a:p>
            <a:pPr>
              <a:lnSpc>
                <a:spcPct val="130000"/>
              </a:lnSpc>
            </a:pPr>
            <a:r>
              <a:rPr lang="en-US" b="1" dirty="0">
                <a:solidFill>
                  <a:srgbClr val="E0E2E5"/>
                </a:solidFill>
                <a:latin typeface="MiSans" panose="00000500000000000000" pitchFamily="34" charset="-122"/>
                <a:ea typeface="MiSans" panose="00000500000000000000" pitchFamily="34" charset="-122"/>
                <a:cs typeface="MiSans" panose="00000500000000000000" pitchFamily="34" charset="-120"/>
              </a:rPr>
              <a:t>核心配置:</a:t>
            </a:r>
            <a:r>
              <a:rPr lang="en-US" dirty="0">
                <a:solidFill>
                  <a:srgbClr val="E0E2E5"/>
                </a:solidFill>
                <a:latin typeface="MiSans" panose="00000500000000000000" pitchFamily="34" charset="-122"/>
                <a:ea typeface="MiSans" panose="00000500000000000000" pitchFamily="34" charset="-122"/>
                <a:cs typeface="MiSans" panose="00000500000000000000" pitchFamily="34" charset="-120"/>
              </a:rPr>
              <a:t> ARM Cortex-M3内核,</a:t>
            </a:r>
            <a:r>
              <a:rPr lang="en-US"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72MHz主频 </a:t>
            </a:r>
            <a:r>
              <a:rPr lang="en-US" dirty="0">
                <a:solidFill>
                  <a:srgbClr val="E0E2E5"/>
                </a:solidFill>
                <a:latin typeface="MiSans" panose="00000500000000000000" pitchFamily="34" charset="-122"/>
                <a:ea typeface="MiSans" panose="00000500000000000000" pitchFamily="34" charset="-122"/>
                <a:cs typeface="MiSans" panose="00000500000000000000" pitchFamily="34" charset="-120"/>
              </a:rPr>
              <a:t>,丰富的外设资源(SPI、I2C、USART、DMA等)</a:t>
            </a:r>
            <a:endParaRPr lang="en-US" dirty="0"/>
          </a:p>
        </p:txBody>
      </p:sp>
      <p:sp>
        <p:nvSpPr>
          <p:cNvPr id="11" name="Text 9"/>
          <p:cNvSpPr/>
          <p:nvPr/>
        </p:nvSpPr>
        <p:spPr>
          <a:xfrm>
            <a:off x="762000" y="4394835"/>
            <a:ext cx="7162800" cy="609600"/>
          </a:xfrm>
          <a:prstGeom prst="rect">
            <a:avLst/>
          </a:prstGeom>
          <a:noFill/>
        </p:spPr>
        <p:txBody>
          <a:bodyPr wrap="square" lIns="0" tIns="0" rIns="0" bIns="0" rtlCol="0" anchor="ctr"/>
          <a:lstStyle/>
          <a:p>
            <a:pPr>
              <a:lnSpc>
                <a:spcPct val="130000"/>
              </a:lnSpc>
            </a:pPr>
            <a:r>
              <a:rPr lang="en-US" b="1" dirty="0">
                <a:solidFill>
                  <a:srgbClr val="E0E2E5"/>
                </a:solidFill>
                <a:latin typeface="MiSans" panose="00000500000000000000" pitchFamily="34" charset="-122"/>
                <a:ea typeface="MiSans" panose="00000500000000000000" pitchFamily="34" charset="-122"/>
                <a:cs typeface="MiSans" panose="00000500000000000000" pitchFamily="34" charset="-120"/>
              </a:rPr>
              <a:t>功能承担:</a:t>
            </a:r>
            <a:r>
              <a:rPr lang="en-US" dirty="0">
                <a:solidFill>
                  <a:srgbClr val="E0E2E5"/>
                </a:solidFill>
                <a:latin typeface="MiSans" panose="00000500000000000000" pitchFamily="34" charset="-122"/>
                <a:ea typeface="MiSans" panose="00000500000000000000" pitchFamily="34" charset="-122"/>
                <a:cs typeface="MiSans" panose="00000500000000000000" pitchFamily="34" charset="-120"/>
              </a:rPr>
              <a:t> 驱动LCD触摸屏、管理WS2812灯效时序、处理蓝牙通信、通过I2S输出音频数据</a:t>
            </a:r>
            <a:endParaRPr lang="en-US" dirty="0"/>
          </a:p>
        </p:txBody>
      </p:sp>
      <p:sp>
        <p:nvSpPr>
          <p:cNvPr id="12" name="Text 10"/>
          <p:cNvSpPr/>
          <p:nvPr/>
        </p:nvSpPr>
        <p:spPr>
          <a:xfrm>
            <a:off x="762000" y="5550535"/>
            <a:ext cx="7162800" cy="756920"/>
          </a:xfrm>
          <a:prstGeom prst="rect">
            <a:avLst/>
          </a:prstGeom>
          <a:noFill/>
        </p:spPr>
        <p:txBody>
          <a:bodyPr wrap="square" lIns="0" tIns="0" rIns="0" bIns="0" rtlCol="0" anchor="ctr"/>
          <a:lstStyle/>
          <a:p>
            <a:pPr>
              <a:lnSpc>
                <a:spcPct val="130000"/>
              </a:lnSpc>
            </a:pPr>
            <a:r>
              <a:rPr lang="en-US" b="1" dirty="0">
                <a:solidFill>
                  <a:srgbClr val="E0E2E5"/>
                </a:solidFill>
                <a:latin typeface="MiSans" panose="00000500000000000000" pitchFamily="34" charset="-122"/>
                <a:ea typeface="MiSans" panose="00000500000000000000" pitchFamily="34" charset="-122"/>
                <a:cs typeface="MiSans" panose="00000500000000000000" pitchFamily="34" charset="-120"/>
              </a:rPr>
              <a:t>选型优势:</a:t>
            </a:r>
            <a:r>
              <a:rPr lang="en-US" dirty="0">
                <a:solidFill>
                  <a:srgbClr val="E0E2E5"/>
                </a:solidFill>
                <a:latin typeface="MiSans" panose="00000500000000000000" pitchFamily="34" charset="-122"/>
                <a:ea typeface="MiSans" panose="00000500000000000000" pitchFamily="34" charset="-122"/>
                <a:cs typeface="MiSans" panose="00000500000000000000" pitchFamily="34" charset="-120"/>
              </a:rPr>
              <a:t> 低功耗、成本适中、生态成熟、丰富的库和示例支持</a:t>
            </a:r>
            <a:endParaRPr lang="en-US" dirty="0"/>
          </a:p>
        </p:txBody>
      </p:sp>
      <p:sp>
        <p:nvSpPr>
          <p:cNvPr id="18" name="Text 16"/>
          <p:cNvSpPr/>
          <p:nvPr/>
        </p:nvSpPr>
        <p:spPr>
          <a:xfrm>
            <a:off x="8483600" y="2819400"/>
            <a:ext cx="7162800" cy="304800"/>
          </a:xfrm>
          <a:prstGeom prst="rect">
            <a:avLst/>
          </a:prstGeom>
          <a:noFill/>
        </p:spPr>
        <p:txBody>
          <a:bodyPr wrap="square" lIns="0" tIns="0" rIns="0" bIns="0" rtlCol="0" anchor="ctr"/>
          <a:lstStyle/>
          <a:p>
            <a:pPr>
              <a:lnSpc>
                <a:spcPct val="130000"/>
              </a:lnSpc>
            </a:pPr>
            <a:endParaRPr lang="en-US" sz="1600" dirty="0"/>
          </a:p>
        </p:txBody>
      </p:sp>
      <p:pic>
        <p:nvPicPr>
          <p:cNvPr id="45" name="图片 44"/>
          <p:cNvPicPr>
            <a:picLocks noChangeAspect="1"/>
          </p:cNvPicPr>
          <p:nvPr/>
        </p:nvPicPr>
        <p:blipFill>
          <a:blip r:embed="rId1"/>
          <a:stretch>
            <a:fillRect/>
          </a:stretch>
        </p:blipFill>
        <p:spPr>
          <a:xfrm>
            <a:off x="8022590" y="2327275"/>
            <a:ext cx="7954010" cy="3771900"/>
          </a:xfrm>
          <a:prstGeom prst="rect">
            <a:avLst/>
          </a:prstGeom>
        </p:spPr>
      </p:pic>
      <p:sp>
        <p:nvSpPr>
          <p:cNvPr id="47" name="文本框 46"/>
          <p:cNvSpPr txBox="1"/>
          <p:nvPr/>
        </p:nvSpPr>
        <p:spPr>
          <a:xfrm>
            <a:off x="3343910" y="655320"/>
            <a:ext cx="5418455" cy="368300"/>
          </a:xfrm>
          <a:prstGeom prst="rect">
            <a:avLst/>
          </a:prstGeom>
          <a:noFill/>
        </p:spPr>
        <p:txBody>
          <a:bodyPr wrap="square" rtlCol="0">
            <a:spAutoFit/>
          </a:bodyPr>
          <a:p>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MODULE IMPLEMENTATION</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zh-CN" alt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交互</a:t>
            </a: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模块实施方案</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13" name="Shape 11"/>
          <p:cNvSpPr/>
          <p:nvPr/>
        </p:nvSpPr>
        <p:spPr>
          <a:xfrm>
            <a:off x="8255000" y="1854200"/>
            <a:ext cx="7493000" cy="2895600"/>
          </a:xfrm>
          <a:custGeom>
            <a:avLst/>
            <a:gdLst/>
            <a:ahLst/>
            <a:cxnLst/>
            <a:rect l="l" t="t" r="r" b="b"/>
            <a:pathLst>
              <a:path w="7493000" h="2895600">
                <a:moveTo>
                  <a:pt x="0" y="0"/>
                </a:moveTo>
                <a:lnTo>
                  <a:pt x="7493000" y="0"/>
                </a:lnTo>
                <a:lnTo>
                  <a:pt x="7493000" y="2895600"/>
                </a:lnTo>
                <a:lnTo>
                  <a:pt x="0" y="2895600"/>
                </a:lnTo>
                <a:lnTo>
                  <a:pt x="0" y="0"/>
                </a:lnTo>
                <a:close/>
              </a:path>
            </a:pathLst>
          </a:custGeom>
          <a:solidFill>
            <a:srgbClr val="4A6C82">
              <a:alpha val="14902"/>
            </a:srgbClr>
          </a:solidFill>
        </p:spPr>
      </p:sp>
      <p:sp>
        <p:nvSpPr>
          <p:cNvPr id="14" name="Shape 12"/>
          <p:cNvSpPr/>
          <p:nvPr/>
        </p:nvSpPr>
        <p:spPr>
          <a:xfrm>
            <a:off x="8255000" y="1854200"/>
            <a:ext cx="50800" cy="2895600"/>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5A06D"/>
          </a:solidFill>
        </p:spPr>
      </p:sp>
      <p:sp>
        <p:nvSpPr>
          <p:cNvPr id="15" name="Shape 13"/>
          <p:cNvSpPr/>
          <p:nvPr/>
        </p:nvSpPr>
        <p:spPr>
          <a:xfrm>
            <a:off x="8483600" y="2057400"/>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solidFill>
            <a:srgbClr val="C5A06D"/>
          </a:solidFill>
        </p:spPr>
      </p:sp>
      <p:sp>
        <p:nvSpPr>
          <p:cNvPr id="16" name="Shape 14"/>
          <p:cNvSpPr/>
          <p:nvPr/>
        </p:nvSpPr>
        <p:spPr>
          <a:xfrm>
            <a:off x="8661400" y="2235200"/>
            <a:ext cx="254000" cy="254000"/>
          </a:xfrm>
          <a:custGeom>
            <a:avLst/>
            <a:gdLst/>
            <a:ahLst/>
            <a:cxnLst/>
            <a:rect l="l" t="t" r="r" b="b"/>
            <a:pathLst>
              <a:path w="254000" h="254000">
                <a:moveTo>
                  <a:pt x="31750" y="15875"/>
                </a:moveTo>
                <a:cubicBezTo>
                  <a:pt x="14238" y="15875"/>
                  <a:pt x="0" y="30113"/>
                  <a:pt x="0" y="47625"/>
                </a:cubicBezTo>
                <a:lnTo>
                  <a:pt x="0" y="174625"/>
                </a:lnTo>
                <a:cubicBezTo>
                  <a:pt x="0" y="192137"/>
                  <a:pt x="14238" y="206375"/>
                  <a:pt x="31750" y="206375"/>
                </a:cubicBezTo>
                <a:lnTo>
                  <a:pt x="103188" y="206375"/>
                </a:lnTo>
                <a:lnTo>
                  <a:pt x="95250" y="230188"/>
                </a:lnTo>
                <a:lnTo>
                  <a:pt x="59531" y="230188"/>
                </a:lnTo>
                <a:cubicBezTo>
                  <a:pt x="52933" y="230188"/>
                  <a:pt x="47625" y="235496"/>
                  <a:pt x="47625" y="242094"/>
                </a:cubicBezTo>
                <a:cubicBezTo>
                  <a:pt x="47625" y="248692"/>
                  <a:pt x="52933" y="254000"/>
                  <a:pt x="59531" y="254000"/>
                </a:cubicBezTo>
                <a:lnTo>
                  <a:pt x="194469" y="254000"/>
                </a:lnTo>
                <a:cubicBezTo>
                  <a:pt x="201067" y="254000"/>
                  <a:pt x="206375" y="248692"/>
                  <a:pt x="206375" y="242094"/>
                </a:cubicBezTo>
                <a:cubicBezTo>
                  <a:pt x="206375" y="235496"/>
                  <a:pt x="201067" y="230188"/>
                  <a:pt x="194469" y="230188"/>
                </a:cubicBezTo>
                <a:lnTo>
                  <a:pt x="158750" y="230188"/>
                </a:lnTo>
                <a:lnTo>
                  <a:pt x="150813" y="206375"/>
                </a:lnTo>
                <a:lnTo>
                  <a:pt x="222250" y="206375"/>
                </a:lnTo>
                <a:cubicBezTo>
                  <a:pt x="239762" y="206375"/>
                  <a:pt x="254000" y="192137"/>
                  <a:pt x="254000" y="174625"/>
                </a:cubicBezTo>
                <a:lnTo>
                  <a:pt x="254000" y="47625"/>
                </a:lnTo>
                <a:cubicBezTo>
                  <a:pt x="254000" y="30113"/>
                  <a:pt x="239762" y="15875"/>
                  <a:pt x="222250" y="15875"/>
                </a:cubicBezTo>
                <a:lnTo>
                  <a:pt x="31750" y="15875"/>
                </a:lnTo>
                <a:close/>
                <a:moveTo>
                  <a:pt x="47625" y="47625"/>
                </a:moveTo>
                <a:lnTo>
                  <a:pt x="206375" y="47625"/>
                </a:lnTo>
                <a:cubicBezTo>
                  <a:pt x="215156" y="47625"/>
                  <a:pt x="222250" y="54719"/>
                  <a:pt x="222250" y="63500"/>
                </a:cubicBezTo>
                <a:lnTo>
                  <a:pt x="222250" y="142875"/>
                </a:lnTo>
                <a:cubicBezTo>
                  <a:pt x="222250" y="151656"/>
                  <a:pt x="215156" y="158750"/>
                  <a:pt x="206375" y="158750"/>
                </a:cubicBezTo>
                <a:lnTo>
                  <a:pt x="47625" y="158750"/>
                </a:lnTo>
                <a:cubicBezTo>
                  <a:pt x="38844" y="158750"/>
                  <a:pt x="31750" y="151656"/>
                  <a:pt x="31750" y="142875"/>
                </a:cubicBezTo>
                <a:lnTo>
                  <a:pt x="31750" y="63500"/>
                </a:lnTo>
                <a:cubicBezTo>
                  <a:pt x="31750" y="54719"/>
                  <a:pt x="38844" y="47625"/>
                  <a:pt x="47625" y="47625"/>
                </a:cubicBezTo>
                <a:close/>
              </a:path>
            </a:pathLst>
          </a:custGeom>
          <a:solidFill>
            <a:srgbClr val="1A1D21"/>
          </a:solidFill>
        </p:spPr>
      </p:sp>
      <p:sp>
        <p:nvSpPr>
          <p:cNvPr id="17" name="Text 15"/>
          <p:cNvSpPr/>
          <p:nvPr/>
        </p:nvSpPr>
        <p:spPr>
          <a:xfrm>
            <a:off x="9245601" y="2184400"/>
            <a:ext cx="19177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LCD电容触摸屏</a:t>
            </a:r>
            <a:endParaRPr lang="en-US" sz="1600" dirty="0"/>
          </a:p>
        </p:txBody>
      </p:sp>
      <p:sp>
        <p:nvSpPr>
          <p:cNvPr id="18" name="Text 16"/>
          <p:cNvSpPr/>
          <p:nvPr/>
        </p:nvSpPr>
        <p:spPr>
          <a:xfrm>
            <a:off x="8483600" y="281940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接口方式:</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SPI接口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通信,具有线少、刷新快、驱动简洁的特点</a:t>
            </a:r>
            <a:endParaRPr lang="en-US" sz="1600" dirty="0"/>
          </a:p>
        </p:txBody>
      </p:sp>
      <p:sp>
        <p:nvSpPr>
          <p:cNvPr id="19" name="Text 17"/>
          <p:cNvSpPr/>
          <p:nvPr/>
        </p:nvSpPr>
        <p:spPr>
          <a:xfrm>
            <a:off x="8483600" y="322580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显示内容:</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系统状态、音量调节、灯效模式、蓝牙连接信息等</a:t>
            </a:r>
            <a:endParaRPr lang="en-US" sz="1600" dirty="0"/>
          </a:p>
        </p:txBody>
      </p:sp>
      <p:sp>
        <p:nvSpPr>
          <p:cNvPr id="20" name="Text 18"/>
          <p:cNvSpPr/>
          <p:nvPr/>
        </p:nvSpPr>
        <p:spPr>
          <a:xfrm>
            <a:off x="8483600" y="363220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交互功能:</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承担播放控制、灯效切换、场景选择等输入功能</a:t>
            </a:r>
            <a:endParaRPr lang="en-US" sz="1600" dirty="0"/>
          </a:p>
        </p:txBody>
      </p:sp>
      <p:sp>
        <p:nvSpPr>
          <p:cNvPr id="21" name="Shape 19"/>
          <p:cNvSpPr/>
          <p:nvPr/>
        </p:nvSpPr>
        <p:spPr>
          <a:xfrm>
            <a:off x="584200" y="1854200"/>
            <a:ext cx="7493000" cy="2895600"/>
          </a:xfrm>
          <a:custGeom>
            <a:avLst/>
            <a:gdLst/>
            <a:ahLst/>
            <a:cxnLst/>
            <a:rect l="l" t="t" r="r" b="b"/>
            <a:pathLst>
              <a:path w="7493000" h="2895600">
                <a:moveTo>
                  <a:pt x="0" y="0"/>
                </a:moveTo>
                <a:lnTo>
                  <a:pt x="7493000" y="0"/>
                </a:lnTo>
                <a:lnTo>
                  <a:pt x="7493000" y="2895600"/>
                </a:lnTo>
                <a:lnTo>
                  <a:pt x="0" y="2895600"/>
                </a:lnTo>
                <a:lnTo>
                  <a:pt x="0" y="0"/>
                </a:lnTo>
                <a:close/>
              </a:path>
            </a:pathLst>
          </a:custGeom>
          <a:solidFill>
            <a:srgbClr val="4A6C82">
              <a:alpha val="14902"/>
            </a:srgbClr>
          </a:solidFill>
        </p:spPr>
      </p:sp>
      <p:sp>
        <p:nvSpPr>
          <p:cNvPr id="22" name="Shape 20"/>
          <p:cNvSpPr/>
          <p:nvPr/>
        </p:nvSpPr>
        <p:spPr>
          <a:xfrm>
            <a:off x="584200" y="1854200"/>
            <a:ext cx="50800" cy="2895600"/>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5A06D"/>
          </a:solidFill>
        </p:spPr>
      </p:sp>
      <p:sp>
        <p:nvSpPr>
          <p:cNvPr id="23" name="Shape 21"/>
          <p:cNvSpPr/>
          <p:nvPr/>
        </p:nvSpPr>
        <p:spPr>
          <a:xfrm>
            <a:off x="812800" y="2057400"/>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solidFill>
            <a:srgbClr val="C5A06D"/>
          </a:solidFill>
        </p:spPr>
      </p:sp>
      <p:sp>
        <p:nvSpPr>
          <p:cNvPr id="24" name="Shape 22"/>
          <p:cNvSpPr/>
          <p:nvPr/>
        </p:nvSpPr>
        <p:spPr>
          <a:xfrm>
            <a:off x="1022350" y="2235200"/>
            <a:ext cx="190500" cy="254000"/>
          </a:xfrm>
          <a:custGeom>
            <a:avLst/>
            <a:gdLst/>
            <a:ahLst/>
            <a:cxnLst/>
            <a:rect l="l" t="t" r="r" b="b"/>
            <a:pathLst>
              <a:path w="190500" h="254000">
                <a:moveTo>
                  <a:pt x="7938" y="31750"/>
                </a:moveTo>
                <a:cubicBezTo>
                  <a:pt x="7938" y="14238"/>
                  <a:pt x="22175" y="0"/>
                  <a:pt x="39688" y="0"/>
                </a:cubicBezTo>
                <a:lnTo>
                  <a:pt x="150813" y="0"/>
                </a:lnTo>
                <a:cubicBezTo>
                  <a:pt x="168325" y="0"/>
                  <a:pt x="182563" y="14238"/>
                  <a:pt x="182563" y="31750"/>
                </a:cubicBezTo>
                <a:lnTo>
                  <a:pt x="182563" y="222250"/>
                </a:lnTo>
                <a:cubicBezTo>
                  <a:pt x="182563" y="239762"/>
                  <a:pt x="168325" y="254000"/>
                  <a:pt x="150813" y="254000"/>
                </a:cubicBezTo>
                <a:lnTo>
                  <a:pt x="39688" y="254000"/>
                </a:lnTo>
                <a:cubicBezTo>
                  <a:pt x="22175" y="254000"/>
                  <a:pt x="7938" y="239762"/>
                  <a:pt x="7938" y="222250"/>
                </a:cubicBezTo>
                <a:lnTo>
                  <a:pt x="7938" y="31750"/>
                </a:lnTo>
                <a:close/>
                <a:moveTo>
                  <a:pt x="39688" y="31750"/>
                </a:moveTo>
                <a:lnTo>
                  <a:pt x="39688" y="182563"/>
                </a:lnTo>
                <a:lnTo>
                  <a:pt x="150813" y="182563"/>
                </a:lnTo>
                <a:lnTo>
                  <a:pt x="150813" y="31750"/>
                </a:lnTo>
                <a:lnTo>
                  <a:pt x="39688" y="31750"/>
                </a:lnTo>
                <a:close/>
                <a:moveTo>
                  <a:pt x="95250" y="234156"/>
                </a:moveTo>
                <a:cubicBezTo>
                  <a:pt x="104031" y="234156"/>
                  <a:pt x="111125" y="227062"/>
                  <a:pt x="111125" y="218281"/>
                </a:cubicBezTo>
                <a:cubicBezTo>
                  <a:pt x="111125" y="209500"/>
                  <a:pt x="104031" y="202406"/>
                  <a:pt x="95250" y="202406"/>
                </a:cubicBezTo>
                <a:cubicBezTo>
                  <a:pt x="86469" y="202406"/>
                  <a:pt x="79375" y="209500"/>
                  <a:pt x="79375" y="218281"/>
                </a:cubicBezTo>
                <a:cubicBezTo>
                  <a:pt x="79375" y="227062"/>
                  <a:pt x="86469" y="234156"/>
                  <a:pt x="95250" y="234156"/>
                </a:cubicBezTo>
                <a:close/>
              </a:path>
            </a:pathLst>
          </a:custGeom>
          <a:solidFill>
            <a:srgbClr val="1A1D21"/>
          </a:solidFill>
        </p:spPr>
      </p:sp>
      <p:sp>
        <p:nvSpPr>
          <p:cNvPr id="25" name="Text 23"/>
          <p:cNvSpPr/>
          <p:nvPr/>
        </p:nvSpPr>
        <p:spPr>
          <a:xfrm>
            <a:off x="1574800" y="2184400"/>
            <a:ext cx="19177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上位机APP模块</a:t>
            </a:r>
            <a:endParaRPr lang="en-US" sz="1600" dirty="0"/>
          </a:p>
        </p:txBody>
      </p:sp>
      <p:sp>
        <p:nvSpPr>
          <p:cNvPr id="26" name="Text 24"/>
          <p:cNvSpPr/>
          <p:nvPr/>
        </p:nvSpPr>
        <p:spPr>
          <a:xfrm>
            <a:off x="812800" y="2819400"/>
            <a:ext cx="7162800" cy="6096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开发平台:</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Android Studio / iOS Xcode,通过</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蓝牙5.0 SPP协议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与STM32建立双向通信</a:t>
            </a:r>
            <a:endParaRPr lang="en-US" sz="1600" dirty="0"/>
          </a:p>
        </p:txBody>
      </p:sp>
      <p:sp>
        <p:nvSpPr>
          <p:cNvPr id="27" name="Text 25"/>
          <p:cNvSpPr/>
          <p:nvPr/>
        </p:nvSpPr>
        <p:spPr>
          <a:xfrm>
            <a:off x="812800" y="3530600"/>
            <a:ext cx="7162800" cy="6096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核心功能:</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多档位定时、音效切换、音量调节、灯珠颜色/亮度调节、场景模式切换</a:t>
            </a:r>
            <a:endParaRPr lang="en-US" sz="1600" dirty="0"/>
          </a:p>
        </p:txBody>
      </p:sp>
      <p:sp>
        <p:nvSpPr>
          <p:cNvPr id="28" name="Text 26"/>
          <p:cNvSpPr/>
          <p:nvPr/>
        </p:nvSpPr>
        <p:spPr>
          <a:xfrm>
            <a:off x="812800" y="424180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状态同步:</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实时同步设备运行状态(音效、灯光参数、剩余定时时长)</a:t>
            </a:r>
            <a:endParaRPr lang="en-US" sz="1600" dirty="0"/>
          </a:p>
        </p:txBody>
      </p:sp>
      <p:pic>
        <p:nvPicPr>
          <p:cNvPr id="46" name="图片 45"/>
          <p:cNvPicPr>
            <a:picLocks noChangeAspect="1"/>
          </p:cNvPicPr>
          <p:nvPr/>
        </p:nvPicPr>
        <p:blipFill>
          <a:blip r:embed="rId1"/>
          <a:stretch>
            <a:fillRect/>
          </a:stretch>
        </p:blipFill>
        <p:spPr>
          <a:xfrm>
            <a:off x="3492500" y="4953000"/>
            <a:ext cx="9097010" cy="396303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45" name="Shape 27"/>
          <p:cNvSpPr/>
          <p:nvPr/>
        </p:nvSpPr>
        <p:spPr>
          <a:xfrm>
            <a:off x="556895" y="1871980"/>
            <a:ext cx="7493000" cy="2895600"/>
          </a:xfrm>
          <a:custGeom>
            <a:avLst/>
            <a:gdLst/>
            <a:ahLst/>
            <a:cxnLst/>
            <a:rect l="l" t="t" r="r" b="b"/>
            <a:pathLst>
              <a:path w="7493000" h="2895600">
                <a:moveTo>
                  <a:pt x="0" y="0"/>
                </a:moveTo>
                <a:lnTo>
                  <a:pt x="7493000" y="0"/>
                </a:lnTo>
                <a:lnTo>
                  <a:pt x="7493000" y="2895600"/>
                </a:lnTo>
                <a:lnTo>
                  <a:pt x="0" y="2895600"/>
                </a:lnTo>
                <a:lnTo>
                  <a:pt x="0" y="0"/>
                </a:lnTo>
                <a:close/>
              </a:path>
            </a:pathLst>
          </a:custGeom>
          <a:solidFill>
            <a:srgbClr val="4A6C82">
              <a:alpha val="14902"/>
            </a:srgbClr>
          </a:solidFill>
        </p:spPr>
        <p:txBody>
          <a:bodyPr/>
          <a:p>
            <a:endParaRPr lang="zh-CN" altLang="en-US"/>
          </a:p>
        </p:txBody>
      </p:sp>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MODULE IMPLEMENTATION</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核心模块实施方案</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29" name="Shape 27"/>
          <p:cNvSpPr/>
          <p:nvPr/>
        </p:nvSpPr>
        <p:spPr>
          <a:xfrm>
            <a:off x="8262620" y="1795780"/>
            <a:ext cx="7493000" cy="2895600"/>
          </a:xfrm>
          <a:custGeom>
            <a:avLst/>
            <a:gdLst/>
            <a:ahLst/>
            <a:cxnLst/>
            <a:rect l="l" t="t" r="r" b="b"/>
            <a:pathLst>
              <a:path w="7493000" h="2895600">
                <a:moveTo>
                  <a:pt x="0" y="0"/>
                </a:moveTo>
                <a:lnTo>
                  <a:pt x="7493000" y="0"/>
                </a:lnTo>
                <a:lnTo>
                  <a:pt x="7493000" y="2895600"/>
                </a:lnTo>
                <a:lnTo>
                  <a:pt x="0" y="2895600"/>
                </a:lnTo>
                <a:lnTo>
                  <a:pt x="0" y="0"/>
                </a:lnTo>
                <a:close/>
              </a:path>
            </a:pathLst>
          </a:custGeom>
          <a:solidFill>
            <a:srgbClr val="4A6C82">
              <a:alpha val="14902"/>
            </a:srgbClr>
          </a:solidFill>
        </p:spPr>
      </p:sp>
      <p:sp>
        <p:nvSpPr>
          <p:cNvPr id="30" name="Shape 28"/>
          <p:cNvSpPr/>
          <p:nvPr/>
        </p:nvSpPr>
        <p:spPr>
          <a:xfrm>
            <a:off x="8262620" y="1795780"/>
            <a:ext cx="50800" cy="2895600"/>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5A06D"/>
          </a:solidFill>
        </p:spPr>
      </p:sp>
      <p:sp>
        <p:nvSpPr>
          <p:cNvPr id="31" name="Shape 29"/>
          <p:cNvSpPr/>
          <p:nvPr/>
        </p:nvSpPr>
        <p:spPr>
          <a:xfrm>
            <a:off x="8491220" y="1998980"/>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solidFill>
            <a:srgbClr val="C5A06D"/>
          </a:solidFill>
        </p:spPr>
      </p:sp>
      <p:sp>
        <p:nvSpPr>
          <p:cNvPr id="32" name="Shape 30"/>
          <p:cNvSpPr/>
          <p:nvPr/>
        </p:nvSpPr>
        <p:spPr>
          <a:xfrm>
            <a:off x="8700770" y="2176780"/>
            <a:ext cx="190500" cy="254000"/>
          </a:xfrm>
          <a:custGeom>
            <a:avLst/>
            <a:gdLst/>
            <a:ahLst/>
            <a:cxnLst/>
            <a:rect l="l" t="t" r="r" b="b"/>
            <a:pathLst>
              <a:path w="190500" h="254000">
                <a:moveTo>
                  <a:pt x="145306" y="190500"/>
                </a:moveTo>
                <a:cubicBezTo>
                  <a:pt x="148927" y="179437"/>
                  <a:pt x="156170" y="169416"/>
                  <a:pt x="164356" y="160784"/>
                </a:cubicBezTo>
                <a:cubicBezTo>
                  <a:pt x="180578" y="143718"/>
                  <a:pt x="190500" y="120650"/>
                  <a:pt x="190500" y="95250"/>
                </a:cubicBezTo>
                <a:cubicBezTo>
                  <a:pt x="190500" y="42664"/>
                  <a:pt x="147836" y="0"/>
                  <a:pt x="95250" y="0"/>
                </a:cubicBezTo>
                <a:cubicBezTo>
                  <a:pt x="42664" y="0"/>
                  <a:pt x="0" y="42664"/>
                  <a:pt x="0" y="95250"/>
                </a:cubicBezTo>
                <a:cubicBezTo>
                  <a:pt x="0" y="120650"/>
                  <a:pt x="9922" y="143718"/>
                  <a:pt x="26144" y="160784"/>
                </a:cubicBezTo>
                <a:cubicBezTo>
                  <a:pt x="34330" y="169416"/>
                  <a:pt x="41622" y="179437"/>
                  <a:pt x="45194" y="190500"/>
                </a:cubicBezTo>
                <a:lnTo>
                  <a:pt x="145256" y="190500"/>
                </a:lnTo>
                <a:close/>
                <a:moveTo>
                  <a:pt x="142875" y="214313"/>
                </a:moveTo>
                <a:lnTo>
                  <a:pt x="47625" y="214313"/>
                </a:lnTo>
                <a:lnTo>
                  <a:pt x="47625" y="222250"/>
                </a:lnTo>
                <a:cubicBezTo>
                  <a:pt x="47625" y="244177"/>
                  <a:pt x="65385" y="261937"/>
                  <a:pt x="87313" y="261937"/>
                </a:cubicBezTo>
                <a:lnTo>
                  <a:pt x="103188" y="261937"/>
                </a:lnTo>
                <a:cubicBezTo>
                  <a:pt x="125115" y="261937"/>
                  <a:pt x="142875" y="244177"/>
                  <a:pt x="142875" y="222250"/>
                </a:cubicBezTo>
                <a:lnTo>
                  <a:pt x="142875" y="214313"/>
                </a:lnTo>
                <a:close/>
                <a:moveTo>
                  <a:pt x="91281" y="55563"/>
                </a:moveTo>
                <a:cubicBezTo>
                  <a:pt x="71537" y="55563"/>
                  <a:pt x="55563" y="71537"/>
                  <a:pt x="55563" y="91281"/>
                </a:cubicBezTo>
                <a:cubicBezTo>
                  <a:pt x="55563" y="97879"/>
                  <a:pt x="50254" y="103188"/>
                  <a:pt x="43656" y="103188"/>
                </a:cubicBezTo>
                <a:cubicBezTo>
                  <a:pt x="37058" y="103188"/>
                  <a:pt x="31750" y="97879"/>
                  <a:pt x="31750" y="91281"/>
                </a:cubicBezTo>
                <a:cubicBezTo>
                  <a:pt x="31750" y="58390"/>
                  <a:pt x="58390" y="31750"/>
                  <a:pt x="91281" y="31750"/>
                </a:cubicBezTo>
                <a:cubicBezTo>
                  <a:pt x="97879" y="31750"/>
                  <a:pt x="103188" y="37058"/>
                  <a:pt x="103188" y="43656"/>
                </a:cubicBezTo>
                <a:cubicBezTo>
                  <a:pt x="103188" y="50254"/>
                  <a:pt x="97879" y="55563"/>
                  <a:pt x="91281" y="55563"/>
                </a:cubicBezTo>
                <a:close/>
              </a:path>
            </a:pathLst>
          </a:custGeom>
          <a:solidFill>
            <a:srgbClr val="1A1D21"/>
          </a:solidFill>
        </p:spPr>
      </p:sp>
      <p:sp>
        <p:nvSpPr>
          <p:cNvPr id="33" name="Text 31"/>
          <p:cNvSpPr/>
          <p:nvPr/>
        </p:nvSpPr>
        <p:spPr>
          <a:xfrm>
            <a:off x="9253221" y="2125980"/>
            <a:ext cx="25908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WS2812B可编程灯珠</a:t>
            </a:r>
            <a:endParaRPr lang="en-US" sz="1600" dirty="0"/>
          </a:p>
        </p:txBody>
      </p:sp>
      <p:sp>
        <p:nvSpPr>
          <p:cNvPr id="34" name="Text 32"/>
          <p:cNvSpPr/>
          <p:nvPr/>
        </p:nvSpPr>
        <p:spPr>
          <a:xfrm>
            <a:off x="8491220" y="276098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技术特点:</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集成RGB发光芯片和控制电路,</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单线时序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级联控制,1670万色显示</a:t>
            </a:r>
            <a:endParaRPr lang="en-US" sz="1600" dirty="0"/>
          </a:p>
        </p:txBody>
      </p:sp>
      <p:sp>
        <p:nvSpPr>
          <p:cNvPr id="35" name="Text 33"/>
          <p:cNvSpPr/>
          <p:nvPr/>
        </p:nvSpPr>
        <p:spPr>
          <a:xfrm>
            <a:off x="8491220" y="316738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控制方式:</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通过精确时序输出数据流,驱动灯珠产生变色、呼吸、流动等效果</a:t>
            </a:r>
            <a:endParaRPr lang="en-US" sz="1600" dirty="0"/>
          </a:p>
        </p:txBody>
      </p:sp>
      <p:sp>
        <p:nvSpPr>
          <p:cNvPr id="36" name="Text 34"/>
          <p:cNvSpPr/>
          <p:nvPr/>
        </p:nvSpPr>
        <p:spPr>
          <a:xfrm>
            <a:off x="8491220" y="3573780"/>
            <a:ext cx="7162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应用场景:</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夜灯照明、氛围营造、音乐律动灯光联动</a:t>
            </a:r>
            <a:endParaRPr lang="en-US" sz="1600" dirty="0"/>
          </a:p>
        </p:txBody>
      </p:sp>
      <p:sp>
        <p:nvSpPr>
          <p:cNvPr id="38" name="Shape 36"/>
          <p:cNvSpPr/>
          <p:nvPr/>
        </p:nvSpPr>
        <p:spPr>
          <a:xfrm>
            <a:off x="482600" y="1803400"/>
            <a:ext cx="50800" cy="1778000"/>
          </a:xfrm>
          <a:custGeom>
            <a:avLst/>
            <a:gdLst/>
            <a:ahLst/>
            <a:cxnLst/>
            <a:rect l="l" t="t" r="r" b="b"/>
            <a:pathLst>
              <a:path w="50800" h="1778000">
                <a:moveTo>
                  <a:pt x="0" y="0"/>
                </a:moveTo>
                <a:lnTo>
                  <a:pt x="50800" y="0"/>
                </a:lnTo>
                <a:lnTo>
                  <a:pt x="50800" y="1778000"/>
                </a:lnTo>
                <a:lnTo>
                  <a:pt x="0" y="1778000"/>
                </a:lnTo>
                <a:lnTo>
                  <a:pt x="0" y="0"/>
                </a:lnTo>
                <a:close/>
              </a:path>
            </a:pathLst>
          </a:custGeom>
          <a:solidFill>
            <a:srgbClr val="C5A06D"/>
          </a:solidFill>
        </p:spPr>
      </p:sp>
      <p:sp>
        <p:nvSpPr>
          <p:cNvPr id="41" name="Text 39"/>
          <p:cNvSpPr/>
          <p:nvPr/>
        </p:nvSpPr>
        <p:spPr>
          <a:xfrm>
            <a:off x="1617980" y="2172335"/>
            <a:ext cx="1651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数字功放模块</a:t>
            </a:r>
            <a:endParaRPr lang="en-US" sz="1600" dirty="0"/>
          </a:p>
        </p:txBody>
      </p:sp>
      <p:sp>
        <p:nvSpPr>
          <p:cNvPr id="39" name="Shape 37"/>
          <p:cNvSpPr/>
          <p:nvPr/>
        </p:nvSpPr>
        <p:spPr>
          <a:xfrm>
            <a:off x="700405" y="1998980"/>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solidFill>
            <a:srgbClr val="C5A06D"/>
          </a:solidFill>
        </p:spPr>
      </p:sp>
      <p:sp>
        <p:nvSpPr>
          <p:cNvPr id="40" name="Shape 38"/>
          <p:cNvSpPr/>
          <p:nvPr/>
        </p:nvSpPr>
        <p:spPr>
          <a:xfrm>
            <a:off x="864870" y="2176780"/>
            <a:ext cx="317500" cy="254000"/>
          </a:xfrm>
          <a:custGeom>
            <a:avLst/>
            <a:gdLst/>
            <a:ahLst/>
            <a:cxnLst/>
            <a:rect l="l" t="t" r="r" b="b"/>
            <a:pathLst>
              <a:path w="317500" h="254000">
                <a:moveTo>
                  <a:pt x="264716" y="16123"/>
                </a:moveTo>
                <a:cubicBezTo>
                  <a:pt x="259606" y="11956"/>
                  <a:pt x="252115" y="12750"/>
                  <a:pt x="247948" y="17859"/>
                </a:cubicBezTo>
                <a:cubicBezTo>
                  <a:pt x="243780" y="22969"/>
                  <a:pt x="244574" y="30460"/>
                  <a:pt x="249684" y="34627"/>
                </a:cubicBezTo>
                <a:cubicBezTo>
                  <a:pt x="276572" y="56455"/>
                  <a:pt x="293688" y="89694"/>
                  <a:pt x="293688" y="127000"/>
                </a:cubicBezTo>
                <a:cubicBezTo>
                  <a:pt x="293688" y="164306"/>
                  <a:pt x="276572" y="197545"/>
                  <a:pt x="249684" y="219422"/>
                </a:cubicBezTo>
                <a:cubicBezTo>
                  <a:pt x="244574" y="223589"/>
                  <a:pt x="243830" y="231080"/>
                  <a:pt x="247948" y="236190"/>
                </a:cubicBezTo>
                <a:cubicBezTo>
                  <a:pt x="252065" y="241300"/>
                  <a:pt x="259606" y="242044"/>
                  <a:pt x="264716" y="237927"/>
                </a:cubicBezTo>
                <a:cubicBezTo>
                  <a:pt x="296912" y="211683"/>
                  <a:pt x="317500" y="171748"/>
                  <a:pt x="317500" y="127000"/>
                </a:cubicBezTo>
                <a:cubicBezTo>
                  <a:pt x="317500" y="82252"/>
                  <a:pt x="296912" y="42267"/>
                  <a:pt x="264716" y="16123"/>
                </a:cubicBezTo>
                <a:close/>
                <a:moveTo>
                  <a:pt x="234702" y="53082"/>
                </a:moveTo>
                <a:cubicBezTo>
                  <a:pt x="229592" y="48915"/>
                  <a:pt x="222101" y="49709"/>
                  <a:pt x="217934" y="54818"/>
                </a:cubicBezTo>
                <a:cubicBezTo>
                  <a:pt x="213767" y="59928"/>
                  <a:pt x="214561" y="67419"/>
                  <a:pt x="219670" y="71586"/>
                </a:cubicBezTo>
                <a:cubicBezTo>
                  <a:pt x="235793" y="84683"/>
                  <a:pt x="246063" y="104626"/>
                  <a:pt x="246063" y="127000"/>
                </a:cubicBezTo>
                <a:cubicBezTo>
                  <a:pt x="246063" y="149374"/>
                  <a:pt x="235793" y="169317"/>
                  <a:pt x="219670" y="182463"/>
                </a:cubicBezTo>
                <a:cubicBezTo>
                  <a:pt x="214561" y="186630"/>
                  <a:pt x="213816" y="194121"/>
                  <a:pt x="217934" y="199231"/>
                </a:cubicBezTo>
                <a:cubicBezTo>
                  <a:pt x="222052" y="204341"/>
                  <a:pt x="229592" y="205085"/>
                  <a:pt x="234702" y="200968"/>
                </a:cubicBezTo>
                <a:cubicBezTo>
                  <a:pt x="256133" y="183505"/>
                  <a:pt x="269875" y="156865"/>
                  <a:pt x="269875" y="127050"/>
                </a:cubicBezTo>
                <a:cubicBezTo>
                  <a:pt x="269875" y="97234"/>
                  <a:pt x="256133" y="70594"/>
                  <a:pt x="234702" y="53132"/>
                </a:cubicBezTo>
                <a:close/>
                <a:moveTo>
                  <a:pt x="204688" y="90041"/>
                </a:moveTo>
                <a:cubicBezTo>
                  <a:pt x="199579" y="85874"/>
                  <a:pt x="192088" y="86668"/>
                  <a:pt x="187920" y="91777"/>
                </a:cubicBezTo>
                <a:cubicBezTo>
                  <a:pt x="183753" y="96887"/>
                  <a:pt x="184547" y="104378"/>
                  <a:pt x="189657" y="108545"/>
                </a:cubicBezTo>
                <a:cubicBezTo>
                  <a:pt x="195014" y="112911"/>
                  <a:pt x="198438" y="119559"/>
                  <a:pt x="198438" y="127000"/>
                </a:cubicBezTo>
                <a:cubicBezTo>
                  <a:pt x="198438" y="134441"/>
                  <a:pt x="195014" y="141089"/>
                  <a:pt x="189657" y="145504"/>
                </a:cubicBezTo>
                <a:cubicBezTo>
                  <a:pt x="184547" y="149671"/>
                  <a:pt x="183803" y="157163"/>
                  <a:pt x="187920" y="162272"/>
                </a:cubicBezTo>
                <a:cubicBezTo>
                  <a:pt x="192038" y="167382"/>
                  <a:pt x="199579" y="168126"/>
                  <a:pt x="204688" y="164009"/>
                </a:cubicBezTo>
                <a:cubicBezTo>
                  <a:pt x="215354" y="155228"/>
                  <a:pt x="222250" y="141932"/>
                  <a:pt x="222250" y="127000"/>
                </a:cubicBezTo>
                <a:cubicBezTo>
                  <a:pt x="222250" y="112068"/>
                  <a:pt x="215354" y="98772"/>
                  <a:pt x="204688" y="90041"/>
                </a:cubicBezTo>
                <a:close/>
                <a:moveTo>
                  <a:pt x="39688" y="174625"/>
                </a:moveTo>
                <a:lnTo>
                  <a:pt x="63500" y="174625"/>
                </a:lnTo>
                <a:lnTo>
                  <a:pt x="130026" y="233759"/>
                </a:lnTo>
                <a:cubicBezTo>
                  <a:pt x="133201" y="236587"/>
                  <a:pt x="137269" y="238125"/>
                  <a:pt x="141486" y="238125"/>
                </a:cubicBezTo>
                <a:cubicBezTo>
                  <a:pt x="151011" y="238125"/>
                  <a:pt x="158750" y="230386"/>
                  <a:pt x="158750" y="220861"/>
                </a:cubicBezTo>
                <a:lnTo>
                  <a:pt x="158750" y="33139"/>
                </a:lnTo>
                <a:cubicBezTo>
                  <a:pt x="158750" y="23614"/>
                  <a:pt x="151011" y="15875"/>
                  <a:pt x="141486" y="15875"/>
                </a:cubicBezTo>
                <a:cubicBezTo>
                  <a:pt x="137269" y="15875"/>
                  <a:pt x="133201" y="17413"/>
                  <a:pt x="130026" y="20241"/>
                </a:cubicBezTo>
                <a:lnTo>
                  <a:pt x="63500" y="79375"/>
                </a:lnTo>
                <a:lnTo>
                  <a:pt x="39688" y="79375"/>
                </a:lnTo>
                <a:cubicBezTo>
                  <a:pt x="26541" y="79375"/>
                  <a:pt x="15875" y="90041"/>
                  <a:pt x="15875" y="103188"/>
                </a:cubicBezTo>
                <a:lnTo>
                  <a:pt x="15875" y="150813"/>
                </a:lnTo>
                <a:cubicBezTo>
                  <a:pt x="15875" y="163959"/>
                  <a:pt x="26541" y="174625"/>
                  <a:pt x="39688" y="174625"/>
                </a:cubicBezTo>
                <a:close/>
              </a:path>
            </a:pathLst>
          </a:custGeom>
          <a:solidFill>
            <a:srgbClr val="1A1D21"/>
          </a:solidFill>
        </p:spPr>
      </p:sp>
      <p:sp>
        <p:nvSpPr>
          <p:cNvPr id="42" name="Text 40"/>
          <p:cNvSpPr/>
          <p:nvPr/>
        </p:nvSpPr>
        <p:spPr>
          <a:xfrm>
            <a:off x="718820" y="2608580"/>
            <a:ext cx="7026275" cy="6096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接口协议:</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I2S接口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与STM32协同,专为高质量音频传输设计</a:t>
            </a:r>
            <a:endParaRPr lang="en-US" sz="1600" dirty="0"/>
          </a:p>
        </p:txBody>
      </p:sp>
      <p:sp>
        <p:nvSpPr>
          <p:cNvPr id="43" name="Text 41"/>
          <p:cNvSpPr/>
          <p:nvPr/>
        </p:nvSpPr>
        <p:spPr>
          <a:xfrm>
            <a:off x="700405" y="3218180"/>
            <a:ext cx="7044690" cy="6096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工作流程:</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音频文件存储在Flash/SD卡,STM32读取解码后通过I2S发送给功放,驱动喇叭发声</a:t>
            </a:r>
            <a:endParaRPr lang="en-US" sz="1600" dirty="0"/>
          </a:p>
        </p:txBody>
      </p:sp>
      <p:sp>
        <p:nvSpPr>
          <p:cNvPr id="44" name="Text 42"/>
          <p:cNvSpPr/>
          <p:nvPr/>
        </p:nvSpPr>
        <p:spPr>
          <a:xfrm>
            <a:off x="718820" y="3878580"/>
            <a:ext cx="4927600" cy="6096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技术优势:</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数字音频流直接放大,失真小、效率高、音质清晰</a:t>
            </a:r>
            <a:endParaRPr lang="en-US" sz="1600" dirty="0"/>
          </a:p>
        </p:txBody>
      </p:sp>
      <p:sp>
        <p:nvSpPr>
          <p:cNvPr id="46" name="Shape 28"/>
          <p:cNvSpPr/>
          <p:nvPr/>
        </p:nvSpPr>
        <p:spPr>
          <a:xfrm>
            <a:off x="521335" y="1871980"/>
            <a:ext cx="50800" cy="2895600"/>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5A06D"/>
          </a:solidFill>
        </p:spPr>
      </p:sp>
      <p:pic>
        <p:nvPicPr>
          <p:cNvPr id="55" name="图片 54"/>
          <p:cNvPicPr>
            <a:picLocks noChangeAspect="1"/>
          </p:cNvPicPr>
          <p:nvPr/>
        </p:nvPicPr>
        <p:blipFill>
          <a:blip r:embed="rId1"/>
          <a:stretch>
            <a:fillRect/>
          </a:stretch>
        </p:blipFill>
        <p:spPr>
          <a:xfrm>
            <a:off x="4041775" y="4901565"/>
            <a:ext cx="7767955" cy="403098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REFERENCES</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参考文献与研究基础</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9715500" cy="6756400"/>
          </a:xfrm>
          <a:custGeom>
            <a:avLst/>
            <a:gdLst/>
            <a:ahLst/>
            <a:cxnLst/>
            <a:rect l="l" t="t" r="r" b="b"/>
            <a:pathLst>
              <a:path w="9715500" h="6756400">
                <a:moveTo>
                  <a:pt x="0" y="0"/>
                </a:moveTo>
                <a:lnTo>
                  <a:pt x="9715500" y="0"/>
                </a:lnTo>
                <a:lnTo>
                  <a:pt x="9715500" y="6756400"/>
                </a:lnTo>
                <a:lnTo>
                  <a:pt x="0" y="6756400"/>
                </a:lnTo>
                <a:lnTo>
                  <a:pt x="0" y="0"/>
                </a:lnTo>
                <a:close/>
              </a:path>
            </a:pathLst>
          </a:custGeom>
          <a:solidFill>
            <a:srgbClr val="4A6C82">
              <a:alpha val="14902"/>
            </a:srgbClr>
          </a:solidFill>
          <a:ln w="25400">
            <a:solidFill>
              <a:srgbClr val="4A6C82"/>
            </a:solidFill>
            <a:prstDash val="solid"/>
          </a:ln>
        </p:spPr>
      </p:sp>
      <p:sp>
        <p:nvSpPr>
          <p:cNvPr id="6" name="Shape 4"/>
          <p:cNvSpPr/>
          <p:nvPr/>
        </p:nvSpPr>
        <p:spPr>
          <a:xfrm>
            <a:off x="835025" y="2184400"/>
            <a:ext cx="222250" cy="254000"/>
          </a:xfrm>
          <a:custGeom>
            <a:avLst/>
            <a:gdLst/>
            <a:ahLst/>
            <a:cxnLst/>
            <a:rect l="l" t="t" r="r" b="b"/>
            <a:pathLst>
              <a:path w="222250" h="254000">
                <a:moveTo>
                  <a:pt x="190500" y="254000"/>
                </a:moveTo>
                <a:lnTo>
                  <a:pt x="47625" y="254000"/>
                </a:lnTo>
                <a:cubicBezTo>
                  <a:pt x="21332" y="254000"/>
                  <a:pt x="0" y="232668"/>
                  <a:pt x="0" y="206375"/>
                </a:cubicBezTo>
                <a:lnTo>
                  <a:pt x="0" y="47625"/>
                </a:lnTo>
                <a:cubicBezTo>
                  <a:pt x="0" y="21332"/>
                  <a:pt x="21332" y="0"/>
                  <a:pt x="47625" y="0"/>
                </a:cubicBezTo>
                <a:lnTo>
                  <a:pt x="198438" y="0"/>
                </a:lnTo>
                <a:cubicBezTo>
                  <a:pt x="211584" y="0"/>
                  <a:pt x="222250" y="10666"/>
                  <a:pt x="222250" y="23812"/>
                </a:cubicBezTo>
                <a:lnTo>
                  <a:pt x="222250" y="166688"/>
                </a:lnTo>
                <a:cubicBezTo>
                  <a:pt x="222250" y="177056"/>
                  <a:pt x="215602" y="185886"/>
                  <a:pt x="206375" y="189161"/>
                </a:cubicBezTo>
                <a:lnTo>
                  <a:pt x="206375" y="222250"/>
                </a:lnTo>
                <a:cubicBezTo>
                  <a:pt x="215156" y="222250"/>
                  <a:pt x="222250" y="229344"/>
                  <a:pt x="222250" y="238125"/>
                </a:cubicBezTo>
                <a:cubicBezTo>
                  <a:pt x="222250" y="246906"/>
                  <a:pt x="215156" y="254000"/>
                  <a:pt x="206375" y="254000"/>
                </a:cubicBezTo>
                <a:lnTo>
                  <a:pt x="190500" y="254000"/>
                </a:lnTo>
                <a:close/>
                <a:moveTo>
                  <a:pt x="47625" y="190500"/>
                </a:moveTo>
                <a:cubicBezTo>
                  <a:pt x="38844" y="190500"/>
                  <a:pt x="31750" y="197594"/>
                  <a:pt x="31750" y="206375"/>
                </a:cubicBezTo>
                <a:cubicBezTo>
                  <a:pt x="31750" y="215156"/>
                  <a:pt x="38844" y="222250"/>
                  <a:pt x="47625" y="222250"/>
                </a:cubicBezTo>
                <a:lnTo>
                  <a:pt x="174625" y="222250"/>
                </a:lnTo>
                <a:lnTo>
                  <a:pt x="174625" y="190500"/>
                </a:lnTo>
                <a:lnTo>
                  <a:pt x="47625" y="190500"/>
                </a:lnTo>
                <a:close/>
                <a:moveTo>
                  <a:pt x="63500" y="75406"/>
                </a:moveTo>
                <a:cubicBezTo>
                  <a:pt x="63500" y="82004"/>
                  <a:pt x="68808" y="87313"/>
                  <a:pt x="75406" y="87313"/>
                </a:cubicBezTo>
                <a:lnTo>
                  <a:pt x="162719" y="87313"/>
                </a:lnTo>
                <a:cubicBezTo>
                  <a:pt x="169317" y="87313"/>
                  <a:pt x="174625" y="82004"/>
                  <a:pt x="174625" y="75406"/>
                </a:cubicBezTo>
                <a:cubicBezTo>
                  <a:pt x="174625" y="68808"/>
                  <a:pt x="169317" y="63500"/>
                  <a:pt x="162719" y="63500"/>
                </a:cubicBezTo>
                <a:lnTo>
                  <a:pt x="75406" y="63500"/>
                </a:lnTo>
                <a:cubicBezTo>
                  <a:pt x="68808" y="63500"/>
                  <a:pt x="63500" y="68808"/>
                  <a:pt x="63500" y="75406"/>
                </a:cubicBezTo>
                <a:close/>
                <a:moveTo>
                  <a:pt x="75406" y="111125"/>
                </a:moveTo>
                <a:cubicBezTo>
                  <a:pt x="68808" y="111125"/>
                  <a:pt x="63500" y="116433"/>
                  <a:pt x="63500" y="123031"/>
                </a:cubicBezTo>
                <a:cubicBezTo>
                  <a:pt x="63500" y="129629"/>
                  <a:pt x="68808" y="134938"/>
                  <a:pt x="75406" y="134938"/>
                </a:cubicBezTo>
                <a:lnTo>
                  <a:pt x="162719" y="134938"/>
                </a:lnTo>
                <a:cubicBezTo>
                  <a:pt x="169317" y="134938"/>
                  <a:pt x="174625" y="129629"/>
                  <a:pt x="174625" y="123031"/>
                </a:cubicBezTo>
                <a:cubicBezTo>
                  <a:pt x="174625" y="116433"/>
                  <a:pt x="169317" y="111125"/>
                  <a:pt x="162719" y="111125"/>
                </a:cubicBezTo>
                <a:lnTo>
                  <a:pt x="75406" y="111125"/>
                </a:lnTo>
                <a:close/>
              </a:path>
            </a:pathLst>
          </a:custGeom>
          <a:solidFill>
            <a:srgbClr val="C5A06D"/>
          </a:solidFill>
        </p:spPr>
      </p:sp>
      <p:sp>
        <p:nvSpPr>
          <p:cNvPr id="7" name="Text 5"/>
          <p:cNvSpPr/>
          <p:nvPr/>
        </p:nvSpPr>
        <p:spPr>
          <a:xfrm>
            <a:off x="1104900" y="2133600"/>
            <a:ext cx="89916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主要参考文献(12篇)</a:t>
            </a:r>
            <a:endParaRPr lang="en-US" sz="1600" dirty="0"/>
          </a:p>
        </p:txBody>
      </p:sp>
      <p:sp>
        <p:nvSpPr>
          <p:cNvPr id="8" name="Text 6"/>
          <p:cNvSpPr/>
          <p:nvPr>
            <p:custDataLst>
              <p:tags r:id="rId1"/>
            </p:custDataLst>
          </p:nvPr>
        </p:nvSpPr>
        <p:spPr>
          <a:xfrm>
            <a:off x="787400" y="2641600"/>
            <a:ext cx="4597400" cy="2794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[1] 王梓兮等.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多功能音乐沙漏的设计与实现</a:t>
            </a:r>
            <a:endParaRPr lang="en-US" sz="1600" dirty="0"/>
          </a:p>
        </p:txBody>
      </p:sp>
      <p:sp>
        <p:nvSpPr>
          <p:cNvPr id="9" name="Text 7"/>
          <p:cNvSpPr/>
          <p:nvPr>
            <p:custDataLst>
              <p:tags r:id="rId2"/>
            </p:custDataLst>
          </p:nvPr>
        </p:nvSpPr>
        <p:spPr>
          <a:xfrm>
            <a:off x="5481751" y="2641600"/>
            <a:ext cx="4597400" cy="2794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[2] 黄超等.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基于STM32的智能便携式音响设计</a:t>
            </a:r>
            <a:endParaRPr lang="en-US" sz="1600" dirty="0"/>
          </a:p>
        </p:txBody>
      </p:sp>
      <p:sp>
        <p:nvSpPr>
          <p:cNvPr id="10" name="Text 8"/>
          <p:cNvSpPr/>
          <p:nvPr>
            <p:custDataLst>
              <p:tags r:id="rId3"/>
            </p:custDataLst>
          </p:nvPr>
        </p:nvSpPr>
        <p:spPr>
          <a:xfrm>
            <a:off x="787400" y="30226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[3] 张佳洋.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声音可视化技术在交互式智能音箱中的设计</a:t>
            </a:r>
            <a:endParaRPr lang="en-US" sz="1600" dirty="0"/>
          </a:p>
        </p:txBody>
      </p:sp>
      <p:sp>
        <p:nvSpPr>
          <p:cNvPr id="11" name="Text 9"/>
          <p:cNvSpPr/>
          <p:nvPr>
            <p:custDataLst>
              <p:tags r:id="rId4"/>
            </p:custDataLst>
          </p:nvPr>
        </p:nvSpPr>
        <p:spPr>
          <a:xfrm>
            <a:off x="5481751" y="30226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[4] 刘明硕等.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基于STM32的老年群体居家智能药盒系统</a:t>
            </a:r>
            <a:endParaRPr lang="en-US" sz="1600" dirty="0"/>
          </a:p>
        </p:txBody>
      </p:sp>
      <p:sp>
        <p:nvSpPr>
          <p:cNvPr id="12" name="Text 10"/>
          <p:cNvSpPr/>
          <p:nvPr>
            <p:custDataLst>
              <p:tags r:id="rId5"/>
            </p:custDataLst>
          </p:nvPr>
        </p:nvSpPr>
        <p:spPr>
          <a:xfrm>
            <a:off x="787400" y="36830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[5] 李泽远.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多功能蓝牙音箱的电路设计</a:t>
            </a:r>
            <a:endParaRPr lang="en-US" sz="1600" dirty="0"/>
          </a:p>
        </p:txBody>
      </p:sp>
      <p:sp>
        <p:nvSpPr>
          <p:cNvPr id="13" name="Text 11"/>
          <p:cNvSpPr/>
          <p:nvPr>
            <p:custDataLst>
              <p:tags r:id="rId6"/>
            </p:custDataLst>
          </p:nvPr>
        </p:nvSpPr>
        <p:spPr>
          <a:xfrm>
            <a:off x="5481751" y="36830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[6] 陈莎莎.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基于混合注意力机制的AI智能音乐播放器研究</a:t>
            </a:r>
            <a:endParaRPr lang="en-US" sz="1600" dirty="0"/>
          </a:p>
        </p:txBody>
      </p:sp>
      <p:sp>
        <p:nvSpPr>
          <p:cNvPr id="14" name="Text 12"/>
          <p:cNvSpPr/>
          <p:nvPr>
            <p:custDataLst>
              <p:tags r:id="rId7"/>
            </p:custDataLst>
          </p:nvPr>
        </p:nvSpPr>
        <p:spPr>
          <a:xfrm>
            <a:off x="787400" y="43434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[7] 田超.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基于ARM嵌入式系统上的SD卡驱动程序及文件系统</a:t>
            </a:r>
            <a:endParaRPr lang="en-US" sz="1600" dirty="0"/>
          </a:p>
        </p:txBody>
      </p:sp>
      <p:sp>
        <p:nvSpPr>
          <p:cNvPr id="15" name="Text 13"/>
          <p:cNvSpPr/>
          <p:nvPr>
            <p:custDataLst>
              <p:tags r:id="rId8"/>
            </p:custDataLst>
          </p:nvPr>
        </p:nvSpPr>
        <p:spPr>
          <a:xfrm>
            <a:off x="5499100" y="43434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[8] 盛磊.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数字处理系统中基于DMA的数据存储的FPGA设计</a:t>
            </a:r>
            <a:endParaRPr lang="en-US" sz="1600" dirty="0"/>
          </a:p>
        </p:txBody>
      </p:sp>
      <p:sp>
        <p:nvSpPr>
          <p:cNvPr id="16" name="Text 14"/>
          <p:cNvSpPr/>
          <p:nvPr>
            <p:custDataLst>
              <p:tags r:id="rId9"/>
            </p:custDataLst>
          </p:nvPr>
        </p:nvSpPr>
        <p:spPr>
          <a:xfrm>
            <a:off x="787196" y="50038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[9] 王志豪.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基于STM32的微型元器件存储盒设计</a:t>
            </a:r>
            <a:endParaRPr lang="en-US" sz="1600" dirty="0"/>
          </a:p>
        </p:txBody>
      </p:sp>
      <p:sp>
        <p:nvSpPr>
          <p:cNvPr id="17" name="Text 15"/>
          <p:cNvSpPr/>
          <p:nvPr>
            <p:custDataLst>
              <p:tags r:id="rId10"/>
            </p:custDataLst>
          </p:nvPr>
        </p:nvSpPr>
        <p:spPr>
          <a:xfrm>
            <a:off x="5499100" y="50038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[10] Liu S.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基于STC89C52的智能温控风扇系统</a:t>
            </a:r>
            <a:endParaRPr lang="en-US" sz="1600" dirty="0"/>
          </a:p>
        </p:txBody>
      </p:sp>
      <p:sp>
        <p:nvSpPr>
          <p:cNvPr id="18" name="Text 16"/>
          <p:cNvSpPr/>
          <p:nvPr>
            <p:custDataLst>
              <p:tags r:id="rId11"/>
            </p:custDataLst>
          </p:nvPr>
        </p:nvSpPr>
        <p:spPr>
          <a:xfrm>
            <a:off x="787196" y="5664200"/>
            <a:ext cx="459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[11] Liu Y等.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音乐疗法与其他替代疗法对抑郁症的研究</a:t>
            </a:r>
            <a:endParaRPr lang="en-US" sz="1600" dirty="0"/>
          </a:p>
        </p:txBody>
      </p:sp>
      <p:sp>
        <p:nvSpPr>
          <p:cNvPr id="19" name="Text 17"/>
          <p:cNvSpPr/>
          <p:nvPr>
            <p:custDataLst>
              <p:tags r:id="rId12"/>
            </p:custDataLst>
          </p:nvPr>
        </p:nvSpPr>
        <p:spPr>
          <a:xfrm>
            <a:off x="5499100" y="5664200"/>
            <a:ext cx="4597400" cy="2794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[12] Apollo Guide. </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蓝牙音箱和蓝牙耳机指南</a:t>
            </a:r>
            <a:endParaRPr lang="en-US" sz="1600" dirty="0"/>
          </a:p>
        </p:txBody>
      </p:sp>
      <p:sp>
        <p:nvSpPr>
          <p:cNvPr id="20" name="Shape 18"/>
          <p:cNvSpPr/>
          <p:nvPr/>
        </p:nvSpPr>
        <p:spPr>
          <a:xfrm>
            <a:off x="10519002" y="1866900"/>
            <a:ext cx="5219700" cy="4851400"/>
          </a:xfrm>
          <a:custGeom>
            <a:avLst/>
            <a:gdLst/>
            <a:ahLst/>
            <a:cxnLst/>
            <a:rect l="l" t="t" r="r" b="b"/>
            <a:pathLst>
              <a:path w="5219700" h="4851400">
                <a:moveTo>
                  <a:pt x="0" y="0"/>
                </a:moveTo>
                <a:lnTo>
                  <a:pt x="5219700" y="0"/>
                </a:lnTo>
                <a:lnTo>
                  <a:pt x="5219700" y="4851400"/>
                </a:lnTo>
                <a:lnTo>
                  <a:pt x="0" y="4851400"/>
                </a:lnTo>
                <a:lnTo>
                  <a:pt x="0" y="0"/>
                </a:lnTo>
                <a:close/>
              </a:path>
            </a:pathLst>
          </a:custGeom>
          <a:solidFill>
            <a:srgbClr val="C5A06D">
              <a:alpha val="14902"/>
            </a:srgbClr>
          </a:solidFill>
          <a:ln w="25400">
            <a:solidFill>
              <a:srgbClr val="C5A06D"/>
            </a:solidFill>
            <a:prstDash val="solid"/>
          </a:ln>
        </p:spPr>
      </p:sp>
      <p:sp>
        <p:nvSpPr>
          <p:cNvPr id="21" name="Shape 19"/>
          <p:cNvSpPr/>
          <p:nvPr/>
        </p:nvSpPr>
        <p:spPr>
          <a:xfrm>
            <a:off x="10801577" y="2184400"/>
            <a:ext cx="285750" cy="254000"/>
          </a:xfrm>
          <a:custGeom>
            <a:avLst/>
            <a:gdLst/>
            <a:ahLst/>
            <a:cxnLst/>
            <a:rect l="l" t="t" r="r" b="b"/>
            <a:pathLst>
              <a:path w="285750" h="254000">
                <a:moveTo>
                  <a:pt x="23812" y="97135"/>
                </a:moveTo>
                <a:lnTo>
                  <a:pt x="127595" y="139849"/>
                </a:lnTo>
                <a:cubicBezTo>
                  <a:pt x="132457" y="141833"/>
                  <a:pt x="137616" y="142875"/>
                  <a:pt x="142875" y="142875"/>
                </a:cubicBezTo>
                <a:cubicBezTo>
                  <a:pt x="148134" y="142875"/>
                  <a:pt x="153293" y="141833"/>
                  <a:pt x="158155" y="139849"/>
                </a:cubicBezTo>
                <a:lnTo>
                  <a:pt x="278408" y="90339"/>
                </a:lnTo>
                <a:cubicBezTo>
                  <a:pt x="282873" y="88503"/>
                  <a:pt x="285750" y="84187"/>
                  <a:pt x="285750" y="79375"/>
                </a:cubicBezTo>
                <a:cubicBezTo>
                  <a:pt x="285750" y="74563"/>
                  <a:pt x="282873" y="70247"/>
                  <a:pt x="278408" y="68411"/>
                </a:cubicBezTo>
                <a:lnTo>
                  <a:pt x="158155" y="18901"/>
                </a:lnTo>
                <a:cubicBezTo>
                  <a:pt x="153293" y="16917"/>
                  <a:pt x="148134" y="15875"/>
                  <a:pt x="142875" y="15875"/>
                </a:cubicBezTo>
                <a:cubicBezTo>
                  <a:pt x="137616" y="15875"/>
                  <a:pt x="132457" y="16917"/>
                  <a:pt x="127595" y="18901"/>
                </a:cubicBezTo>
                <a:lnTo>
                  <a:pt x="7342" y="68411"/>
                </a:lnTo>
                <a:cubicBezTo>
                  <a:pt x="2877" y="70247"/>
                  <a:pt x="0" y="74563"/>
                  <a:pt x="0" y="79375"/>
                </a:cubicBezTo>
                <a:lnTo>
                  <a:pt x="0" y="226219"/>
                </a:lnTo>
                <a:cubicBezTo>
                  <a:pt x="0" y="232817"/>
                  <a:pt x="5308" y="238125"/>
                  <a:pt x="11906" y="238125"/>
                </a:cubicBezTo>
                <a:cubicBezTo>
                  <a:pt x="18504" y="238125"/>
                  <a:pt x="23812" y="232817"/>
                  <a:pt x="23812" y="226219"/>
                </a:cubicBezTo>
                <a:lnTo>
                  <a:pt x="23812" y="97135"/>
                </a:lnTo>
                <a:close/>
                <a:moveTo>
                  <a:pt x="47625" y="132705"/>
                </a:moveTo>
                <a:lnTo>
                  <a:pt x="47625" y="190500"/>
                </a:lnTo>
                <a:cubicBezTo>
                  <a:pt x="47625" y="216793"/>
                  <a:pt x="90289" y="238125"/>
                  <a:pt x="142875" y="238125"/>
                </a:cubicBezTo>
                <a:cubicBezTo>
                  <a:pt x="195461" y="238125"/>
                  <a:pt x="238125" y="216793"/>
                  <a:pt x="238125" y="190500"/>
                </a:cubicBezTo>
                <a:lnTo>
                  <a:pt x="238125" y="132655"/>
                </a:lnTo>
                <a:lnTo>
                  <a:pt x="167233" y="161875"/>
                </a:lnTo>
                <a:cubicBezTo>
                  <a:pt x="159494" y="165050"/>
                  <a:pt x="151259" y="166687"/>
                  <a:pt x="142875" y="166687"/>
                </a:cubicBezTo>
                <a:cubicBezTo>
                  <a:pt x="134491" y="166687"/>
                  <a:pt x="126256" y="165050"/>
                  <a:pt x="118517" y="161875"/>
                </a:cubicBezTo>
                <a:lnTo>
                  <a:pt x="47625" y="132655"/>
                </a:lnTo>
                <a:close/>
              </a:path>
            </a:pathLst>
          </a:custGeom>
          <a:solidFill>
            <a:srgbClr val="C5A06D"/>
          </a:solidFill>
        </p:spPr>
      </p:sp>
      <p:sp>
        <p:nvSpPr>
          <p:cNvPr id="22" name="Text 20"/>
          <p:cNvSpPr/>
          <p:nvPr/>
        </p:nvSpPr>
        <p:spPr>
          <a:xfrm>
            <a:off x="11103202" y="2133600"/>
            <a:ext cx="44958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理论基础</a:t>
            </a:r>
            <a:endParaRPr lang="en-US" sz="1600" dirty="0"/>
          </a:p>
        </p:txBody>
      </p:sp>
      <p:sp>
        <p:nvSpPr>
          <p:cNvPr id="23" name="Shape 21"/>
          <p:cNvSpPr/>
          <p:nvPr>
            <p:custDataLst>
              <p:tags r:id="rId13"/>
            </p:custDataLst>
          </p:nvPr>
        </p:nvSpPr>
        <p:spPr>
          <a:xfrm>
            <a:off x="10823802" y="2692400"/>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06D"/>
          </a:solidFill>
        </p:spPr>
      </p:sp>
      <p:sp>
        <p:nvSpPr>
          <p:cNvPr id="24" name="Text 22"/>
          <p:cNvSpPr/>
          <p:nvPr>
            <p:custDataLst>
              <p:tags r:id="rId14"/>
            </p:custDataLst>
          </p:nvPr>
        </p:nvSpPr>
        <p:spPr>
          <a:xfrm>
            <a:off x="11141302" y="2641600"/>
            <a:ext cx="4432300" cy="279400"/>
          </a:xfrm>
          <a:prstGeom prst="rect">
            <a:avLst/>
          </a:prstGeom>
          <a:noFill/>
        </p:spPr>
        <p:txBody>
          <a:bodyPr wrap="square" lIns="0" tIns="0" rIns="0" bIns="0" rtlCol="0" anchor="ctr"/>
          <a:lstStyle/>
          <a:p>
            <a:pPr>
              <a:lnSpc>
                <a:spcPct val="110000"/>
              </a:lnSpc>
            </a:pP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STM32嵌入式开发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理论与实践经验</a:t>
            </a:r>
            <a:endParaRPr lang="en-US" sz="1600" dirty="0"/>
          </a:p>
        </p:txBody>
      </p:sp>
      <p:sp>
        <p:nvSpPr>
          <p:cNvPr id="25" name="Shape 23"/>
          <p:cNvSpPr/>
          <p:nvPr>
            <p:custDataLst>
              <p:tags r:id="rId15"/>
            </p:custDataLst>
          </p:nvPr>
        </p:nvSpPr>
        <p:spPr>
          <a:xfrm>
            <a:off x="10823802" y="3073400"/>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06D"/>
          </a:solidFill>
        </p:spPr>
      </p:sp>
      <p:sp>
        <p:nvSpPr>
          <p:cNvPr id="26" name="Text 24"/>
          <p:cNvSpPr/>
          <p:nvPr>
            <p:custDataLst>
              <p:tags r:id="rId16"/>
            </p:custDataLst>
          </p:nvPr>
        </p:nvSpPr>
        <p:spPr>
          <a:xfrm>
            <a:off x="11141302" y="3022600"/>
            <a:ext cx="4432300" cy="279400"/>
          </a:xfrm>
          <a:prstGeom prst="rect">
            <a:avLst/>
          </a:prstGeom>
          <a:noFill/>
        </p:spPr>
        <p:txBody>
          <a:bodyPr wrap="square" lIns="0" tIns="0" rIns="0" bIns="0" rtlCol="0" anchor="ctr"/>
          <a:lstStyle/>
          <a:p>
            <a:pPr>
              <a:lnSpc>
                <a:spcPct val="110000"/>
              </a:lnSpc>
            </a:pP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蓝牙通信协议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及无线传输技术积累</a:t>
            </a:r>
            <a:endParaRPr lang="en-US" sz="1600" dirty="0"/>
          </a:p>
        </p:txBody>
      </p:sp>
      <p:sp>
        <p:nvSpPr>
          <p:cNvPr id="27" name="Shape 25"/>
          <p:cNvSpPr/>
          <p:nvPr>
            <p:custDataLst>
              <p:tags r:id="rId17"/>
            </p:custDataLst>
          </p:nvPr>
        </p:nvSpPr>
        <p:spPr>
          <a:xfrm>
            <a:off x="10823802" y="3454400"/>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06D"/>
          </a:solidFill>
        </p:spPr>
      </p:sp>
      <p:sp>
        <p:nvSpPr>
          <p:cNvPr id="28" name="Text 26"/>
          <p:cNvSpPr/>
          <p:nvPr>
            <p:custDataLst>
              <p:tags r:id="rId18"/>
            </p:custDataLst>
          </p:nvPr>
        </p:nvSpPr>
        <p:spPr>
          <a:xfrm>
            <a:off x="11141302" y="3403600"/>
            <a:ext cx="4432300" cy="279400"/>
          </a:xfrm>
          <a:prstGeom prst="rect">
            <a:avLst/>
          </a:prstGeom>
          <a:noFill/>
        </p:spPr>
        <p:txBody>
          <a:bodyPr wrap="square" lIns="0" tIns="0" rIns="0" bIns="0" rtlCol="0" anchor="ctr"/>
          <a:lstStyle/>
          <a:p>
            <a:pPr>
              <a:lnSpc>
                <a:spcPct val="110000"/>
              </a:lnSpc>
            </a:pP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音频信号处理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与数字功放设计原理</a:t>
            </a:r>
            <a:endParaRPr lang="en-US" sz="1600" dirty="0"/>
          </a:p>
        </p:txBody>
      </p:sp>
      <p:sp>
        <p:nvSpPr>
          <p:cNvPr id="29" name="Shape 27"/>
          <p:cNvSpPr/>
          <p:nvPr>
            <p:custDataLst>
              <p:tags r:id="rId19"/>
            </p:custDataLst>
          </p:nvPr>
        </p:nvSpPr>
        <p:spPr>
          <a:xfrm>
            <a:off x="10823802" y="3835400"/>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06D"/>
          </a:solidFill>
        </p:spPr>
      </p:sp>
      <p:sp>
        <p:nvSpPr>
          <p:cNvPr id="30" name="Text 28"/>
          <p:cNvSpPr/>
          <p:nvPr>
            <p:custDataLst>
              <p:tags r:id="rId20"/>
            </p:custDataLst>
          </p:nvPr>
        </p:nvSpPr>
        <p:spPr>
          <a:xfrm>
            <a:off x="11141302" y="3784600"/>
            <a:ext cx="4432300" cy="279400"/>
          </a:xfrm>
          <a:prstGeom prst="rect">
            <a:avLst/>
          </a:prstGeom>
          <a:noFill/>
        </p:spPr>
        <p:txBody>
          <a:bodyPr wrap="square" lIns="0" tIns="0" rIns="0" bIns="0" rtlCol="0" anchor="ctr"/>
          <a:lstStyle/>
          <a:p>
            <a:pPr>
              <a:lnSpc>
                <a:spcPct val="110000"/>
              </a:lnSpc>
            </a:pP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音乐疗法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在心理健康领域的科学依据</a:t>
            </a:r>
            <a:endParaRPr lang="en-US" sz="1600" dirty="0"/>
          </a:p>
        </p:txBody>
      </p:sp>
      <p:sp>
        <p:nvSpPr>
          <p:cNvPr id="31" name="Shape 29"/>
          <p:cNvSpPr/>
          <p:nvPr/>
        </p:nvSpPr>
        <p:spPr>
          <a:xfrm>
            <a:off x="10531702" y="6934200"/>
            <a:ext cx="5219700" cy="1701800"/>
          </a:xfrm>
          <a:custGeom>
            <a:avLst/>
            <a:gdLst/>
            <a:ahLst/>
            <a:cxnLst/>
            <a:rect l="l" t="t" r="r" b="b"/>
            <a:pathLst>
              <a:path w="5219700" h="1701800">
                <a:moveTo>
                  <a:pt x="0" y="0"/>
                </a:moveTo>
                <a:lnTo>
                  <a:pt x="5219700" y="0"/>
                </a:lnTo>
                <a:lnTo>
                  <a:pt x="5219700" y="1701800"/>
                </a:lnTo>
                <a:lnTo>
                  <a:pt x="0" y="1701800"/>
                </a:lnTo>
                <a:lnTo>
                  <a:pt x="0" y="0"/>
                </a:lnTo>
                <a:close/>
              </a:path>
            </a:pathLst>
          </a:custGeom>
          <a:solidFill>
            <a:srgbClr val="6F7B8A">
              <a:alpha val="20000"/>
            </a:srgbClr>
          </a:solidFill>
        </p:spPr>
      </p:sp>
      <p:sp>
        <p:nvSpPr>
          <p:cNvPr id="32" name="Shape 30"/>
          <p:cNvSpPr/>
          <p:nvPr/>
        </p:nvSpPr>
        <p:spPr>
          <a:xfrm>
            <a:off x="10531702" y="6934200"/>
            <a:ext cx="50800" cy="1701800"/>
          </a:xfrm>
          <a:custGeom>
            <a:avLst/>
            <a:gdLst/>
            <a:ahLst/>
            <a:cxnLst/>
            <a:rect l="l" t="t" r="r" b="b"/>
            <a:pathLst>
              <a:path w="50800" h="1701800">
                <a:moveTo>
                  <a:pt x="0" y="0"/>
                </a:moveTo>
                <a:lnTo>
                  <a:pt x="50800" y="0"/>
                </a:lnTo>
                <a:lnTo>
                  <a:pt x="50800" y="1701800"/>
                </a:lnTo>
                <a:lnTo>
                  <a:pt x="0" y="1701800"/>
                </a:lnTo>
                <a:lnTo>
                  <a:pt x="0" y="0"/>
                </a:lnTo>
                <a:close/>
              </a:path>
            </a:pathLst>
          </a:custGeom>
          <a:solidFill>
            <a:srgbClr val="C5A06D"/>
          </a:solidFill>
        </p:spPr>
      </p:sp>
      <p:sp>
        <p:nvSpPr>
          <p:cNvPr id="33" name="Text 31"/>
          <p:cNvSpPr/>
          <p:nvPr/>
        </p:nvSpPr>
        <p:spPr>
          <a:xfrm>
            <a:off x="10760302" y="7137400"/>
            <a:ext cx="4902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技术支撑</a:t>
            </a:r>
            <a:endParaRPr lang="en-US" sz="1600" dirty="0"/>
          </a:p>
        </p:txBody>
      </p:sp>
      <p:sp>
        <p:nvSpPr>
          <p:cNvPr id="34" name="Text 32"/>
          <p:cNvSpPr/>
          <p:nvPr/>
        </p:nvSpPr>
        <p:spPr>
          <a:xfrm>
            <a:off x="10760302" y="7594600"/>
            <a:ext cx="4889500" cy="8382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参考文献为项目提供了坚实的理论支撑和技术借鉴,涵盖硬件设计、软件开发、音频处理、存储技术等多个维度。</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chapter4_background.png"/>
          <p:cNvPicPr>
            <a:picLocks noChangeAspect="1"/>
          </p:cNvPicPr>
          <p:nvPr/>
        </p:nvPicPr>
        <p:blipFill>
          <a:blip r:embed="rId1">
            <a:alphaModFix amt="3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70000">
                <a:srgbClr val="4A6C82"/>
              </a:gs>
              <a:gs pos="85000">
                <a:srgbClr val="1A1D21"/>
              </a:gs>
              <a:gs pos="95000">
                <a:srgbClr val="1A1D21"/>
              </a:gs>
              <a:gs pos="100000">
                <a:srgbClr val="1A1D21"/>
              </a:gs>
            </a:gsLst>
            <a:lin ang="0" scaled="1"/>
          </a:gradFill>
        </p:spPr>
      </p:sp>
      <p:sp>
        <p:nvSpPr>
          <p:cNvPr id="4" name="Shape 1"/>
          <p:cNvSpPr/>
          <p:nvPr/>
        </p:nvSpPr>
        <p:spPr>
          <a:xfrm>
            <a:off x="508000" y="1739900"/>
            <a:ext cx="1625600" cy="1625600"/>
          </a:xfrm>
          <a:custGeom>
            <a:avLst/>
            <a:gdLst/>
            <a:ahLst/>
            <a:cxnLst/>
            <a:rect l="l" t="t" r="r" b="b"/>
            <a:pathLst>
              <a:path w="1625600" h="1625600">
                <a:moveTo>
                  <a:pt x="0" y="0"/>
                </a:moveTo>
                <a:lnTo>
                  <a:pt x="1625600" y="0"/>
                </a:lnTo>
                <a:lnTo>
                  <a:pt x="1625600" y="1625600"/>
                </a:lnTo>
                <a:lnTo>
                  <a:pt x="0" y="1625600"/>
                </a:lnTo>
                <a:lnTo>
                  <a:pt x="0" y="0"/>
                </a:lnTo>
                <a:close/>
              </a:path>
            </a:pathLst>
          </a:custGeom>
          <a:solidFill>
            <a:srgbClr val="C5A06D"/>
          </a:solidFill>
        </p:spPr>
      </p:sp>
      <p:sp>
        <p:nvSpPr>
          <p:cNvPr id="5" name="Text 2"/>
          <p:cNvSpPr/>
          <p:nvPr/>
        </p:nvSpPr>
        <p:spPr>
          <a:xfrm>
            <a:off x="910034" y="2171700"/>
            <a:ext cx="1206500" cy="762000"/>
          </a:xfrm>
          <a:prstGeom prst="rect">
            <a:avLst/>
          </a:prstGeom>
          <a:noFill/>
        </p:spPr>
        <p:txBody>
          <a:bodyPr wrap="square" lIns="0" tIns="0" rIns="0" bIns="0" rtlCol="0" anchor="ctr"/>
          <a:lstStyle/>
          <a:p>
            <a:pPr>
              <a:lnSpc>
                <a:spcPct val="80000"/>
              </a:lnSpc>
            </a:pPr>
            <a:r>
              <a:rPr lang="en-US" sz="6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04</a:t>
            </a:r>
            <a:endParaRPr lang="en-US" sz="1600" dirty="0"/>
          </a:p>
        </p:txBody>
      </p:sp>
      <p:sp>
        <p:nvSpPr>
          <p:cNvPr id="6" name="Text 3"/>
          <p:cNvSpPr/>
          <p:nvPr/>
        </p:nvSpPr>
        <p:spPr>
          <a:xfrm>
            <a:off x="508000" y="3873500"/>
            <a:ext cx="5029200" cy="2286000"/>
          </a:xfrm>
          <a:prstGeom prst="rect">
            <a:avLst/>
          </a:prstGeom>
          <a:noFill/>
        </p:spPr>
        <p:txBody>
          <a:bodyPr wrap="square" lIns="0" tIns="0" rIns="0" bIns="0" rtlCol="0" anchor="ctr"/>
          <a:lstStyle/>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进度计划</a:t>
            </a:r>
            <a:endParaRPr lang="en-US" sz="1600" dirty="0"/>
          </a:p>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与预期成果</a:t>
            </a:r>
            <a:endParaRPr lang="en-US" sz="1600" dirty="0"/>
          </a:p>
        </p:txBody>
      </p:sp>
      <p:sp>
        <p:nvSpPr>
          <p:cNvPr id="7" name="Shape 4"/>
          <p:cNvSpPr/>
          <p:nvPr/>
        </p:nvSpPr>
        <p:spPr>
          <a:xfrm>
            <a:off x="508000" y="6464300"/>
            <a:ext cx="2438400" cy="76200"/>
          </a:xfrm>
          <a:custGeom>
            <a:avLst/>
            <a:gdLst/>
            <a:ahLst/>
            <a:cxnLst/>
            <a:rect l="l" t="t" r="r" b="b"/>
            <a:pathLst>
              <a:path w="2438400" h="76200">
                <a:moveTo>
                  <a:pt x="0" y="0"/>
                </a:moveTo>
                <a:lnTo>
                  <a:pt x="2438400" y="0"/>
                </a:lnTo>
                <a:lnTo>
                  <a:pt x="2438400" y="76200"/>
                </a:lnTo>
                <a:lnTo>
                  <a:pt x="0" y="76200"/>
                </a:lnTo>
                <a:lnTo>
                  <a:pt x="0" y="0"/>
                </a:lnTo>
                <a:close/>
              </a:path>
            </a:pathLst>
          </a:custGeom>
          <a:solidFill>
            <a:srgbClr val="C5A06D"/>
          </a:solidFill>
        </p:spPr>
      </p:sp>
      <p:sp>
        <p:nvSpPr>
          <p:cNvPr id="8" name="Text 5"/>
          <p:cNvSpPr/>
          <p:nvPr/>
        </p:nvSpPr>
        <p:spPr>
          <a:xfrm>
            <a:off x="508000" y="6946900"/>
            <a:ext cx="6553200" cy="457200"/>
          </a:xfrm>
          <a:prstGeom prst="rect">
            <a:avLst/>
          </a:prstGeom>
          <a:noFill/>
        </p:spPr>
        <p:txBody>
          <a:bodyPr wrap="square" lIns="0" tIns="0" rIns="0" bIns="0" rtlCol="0" anchor="ctr"/>
          <a:lstStyle/>
          <a:p>
            <a:pPr>
              <a:lnSpc>
                <a:spcPct val="100000"/>
              </a:lnSpc>
            </a:pPr>
            <a:r>
              <a:rPr lang="en-US" sz="3000" kern="0" spc="75"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Schedule and Expected Outcomes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81" name="Shape 7"/>
          <p:cNvSpPr/>
          <p:nvPr/>
        </p:nvSpPr>
        <p:spPr>
          <a:xfrm>
            <a:off x="855980" y="3255645"/>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txBody>
          <a:bodyPr/>
          <a:p>
            <a:endParaRPr lang="zh-CN" altLang="en-US"/>
          </a:p>
        </p:txBody>
      </p:sp>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PROJECT SCHEDULE</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项目进度实施计划</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9825355" cy="6496050"/>
          </a:xfrm>
          <a:custGeom>
            <a:avLst/>
            <a:gdLst/>
            <a:ahLst/>
            <a:cxnLst/>
            <a:rect l="l" t="t" r="r" b="b"/>
            <a:pathLst>
              <a:path w="10464800" h="10083800">
                <a:moveTo>
                  <a:pt x="0" y="0"/>
                </a:moveTo>
                <a:lnTo>
                  <a:pt x="10464800" y="0"/>
                </a:lnTo>
                <a:lnTo>
                  <a:pt x="10464800" y="10083800"/>
                </a:lnTo>
                <a:lnTo>
                  <a:pt x="0" y="10083800"/>
                </a:lnTo>
                <a:lnTo>
                  <a:pt x="0" y="0"/>
                </a:lnTo>
                <a:close/>
              </a:path>
            </a:pathLst>
          </a:custGeom>
          <a:solidFill>
            <a:srgbClr val="4A6C82">
              <a:alpha val="14902"/>
            </a:srgbClr>
          </a:solidFill>
          <a:ln w="25400">
            <a:solidFill>
              <a:srgbClr val="4A6C82"/>
            </a:solidFill>
            <a:prstDash val="solid"/>
          </a:ln>
        </p:spPr>
      </p:sp>
      <p:sp>
        <p:nvSpPr>
          <p:cNvPr id="6" name="Shape 4"/>
          <p:cNvSpPr/>
          <p:nvPr/>
        </p:nvSpPr>
        <p:spPr>
          <a:xfrm>
            <a:off x="835025" y="2184400"/>
            <a:ext cx="222250" cy="254000"/>
          </a:xfrm>
          <a:custGeom>
            <a:avLst/>
            <a:gdLst/>
            <a:ahLst/>
            <a:cxnLst/>
            <a:rect l="l" t="t" r="r" b="b"/>
            <a:pathLst>
              <a:path w="222250" h="254000">
                <a:moveTo>
                  <a:pt x="63500" y="0"/>
                </a:moveTo>
                <a:cubicBezTo>
                  <a:pt x="72281" y="0"/>
                  <a:pt x="79375" y="7094"/>
                  <a:pt x="79375" y="15875"/>
                </a:cubicBezTo>
                <a:lnTo>
                  <a:pt x="79375" y="31750"/>
                </a:lnTo>
                <a:lnTo>
                  <a:pt x="142875" y="31750"/>
                </a:lnTo>
                <a:lnTo>
                  <a:pt x="142875" y="15875"/>
                </a:lnTo>
                <a:cubicBezTo>
                  <a:pt x="142875" y="7094"/>
                  <a:pt x="149969" y="0"/>
                  <a:pt x="158750" y="0"/>
                </a:cubicBezTo>
                <a:cubicBezTo>
                  <a:pt x="167531" y="0"/>
                  <a:pt x="174625" y="7094"/>
                  <a:pt x="174625" y="15875"/>
                </a:cubicBezTo>
                <a:lnTo>
                  <a:pt x="174625" y="31750"/>
                </a:lnTo>
                <a:lnTo>
                  <a:pt x="190500" y="31750"/>
                </a:lnTo>
                <a:cubicBezTo>
                  <a:pt x="208012" y="31750"/>
                  <a:pt x="222250" y="45988"/>
                  <a:pt x="222250" y="63500"/>
                </a:cubicBezTo>
                <a:lnTo>
                  <a:pt x="222250" y="206375"/>
                </a:lnTo>
                <a:cubicBezTo>
                  <a:pt x="222250" y="223887"/>
                  <a:pt x="208012" y="238125"/>
                  <a:pt x="190500" y="238125"/>
                </a:cubicBezTo>
                <a:lnTo>
                  <a:pt x="31750" y="238125"/>
                </a:lnTo>
                <a:cubicBezTo>
                  <a:pt x="14238" y="238125"/>
                  <a:pt x="0" y="223887"/>
                  <a:pt x="0" y="206375"/>
                </a:cubicBezTo>
                <a:lnTo>
                  <a:pt x="0" y="63500"/>
                </a:lnTo>
                <a:cubicBezTo>
                  <a:pt x="0" y="45988"/>
                  <a:pt x="14238" y="31750"/>
                  <a:pt x="31750" y="31750"/>
                </a:cubicBezTo>
                <a:lnTo>
                  <a:pt x="47625" y="31750"/>
                </a:lnTo>
                <a:lnTo>
                  <a:pt x="47625" y="15875"/>
                </a:lnTo>
                <a:cubicBezTo>
                  <a:pt x="47625" y="7094"/>
                  <a:pt x="54719" y="0"/>
                  <a:pt x="63500" y="0"/>
                </a:cubicBezTo>
                <a:close/>
                <a:moveTo>
                  <a:pt x="31750" y="119063"/>
                </a:moveTo>
                <a:lnTo>
                  <a:pt x="31750" y="134938"/>
                </a:lnTo>
                <a:cubicBezTo>
                  <a:pt x="31750" y="139303"/>
                  <a:pt x="35322" y="142875"/>
                  <a:pt x="39688" y="142875"/>
                </a:cubicBezTo>
                <a:lnTo>
                  <a:pt x="55563" y="142875"/>
                </a:lnTo>
                <a:cubicBezTo>
                  <a:pt x="59928" y="142875"/>
                  <a:pt x="63500" y="139303"/>
                  <a:pt x="63500" y="134938"/>
                </a:cubicBezTo>
                <a:lnTo>
                  <a:pt x="63500" y="119063"/>
                </a:lnTo>
                <a:cubicBezTo>
                  <a:pt x="63500" y="114697"/>
                  <a:pt x="59928" y="111125"/>
                  <a:pt x="55563" y="111125"/>
                </a:cubicBezTo>
                <a:lnTo>
                  <a:pt x="39688" y="111125"/>
                </a:lnTo>
                <a:cubicBezTo>
                  <a:pt x="35322" y="111125"/>
                  <a:pt x="31750" y="114697"/>
                  <a:pt x="31750" y="119063"/>
                </a:cubicBezTo>
                <a:close/>
                <a:moveTo>
                  <a:pt x="95250" y="119063"/>
                </a:moveTo>
                <a:lnTo>
                  <a:pt x="95250" y="134938"/>
                </a:lnTo>
                <a:cubicBezTo>
                  <a:pt x="95250" y="139303"/>
                  <a:pt x="98822" y="142875"/>
                  <a:pt x="103188" y="142875"/>
                </a:cubicBezTo>
                <a:lnTo>
                  <a:pt x="119063" y="142875"/>
                </a:lnTo>
                <a:cubicBezTo>
                  <a:pt x="123428" y="142875"/>
                  <a:pt x="127000" y="139303"/>
                  <a:pt x="127000" y="134938"/>
                </a:cubicBezTo>
                <a:lnTo>
                  <a:pt x="127000" y="119063"/>
                </a:lnTo>
                <a:cubicBezTo>
                  <a:pt x="127000" y="114697"/>
                  <a:pt x="123428" y="111125"/>
                  <a:pt x="119063" y="111125"/>
                </a:cubicBezTo>
                <a:lnTo>
                  <a:pt x="103188" y="111125"/>
                </a:lnTo>
                <a:cubicBezTo>
                  <a:pt x="98822" y="111125"/>
                  <a:pt x="95250" y="114697"/>
                  <a:pt x="95250" y="119063"/>
                </a:cubicBezTo>
                <a:close/>
                <a:moveTo>
                  <a:pt x="166688" y="111125"/>
                </a:moveTo>
                <a:cubicBezTo>
                  <a:pt x="162322" y="111125"/>
                  <a:pt x="158750" y="114697"/>
                  <a:pt x="158750" y="119063"/>
                </a:cubicBezTo>
                <a:lnTo>
                  <a:pt x="158750" y="134938"/>
                </a:lnTo>
                <a:cubicBezTo>
                  <a:pt x="158750" y="139303"/>
                  <a:pt x="162322" y="142875"/>
                  <a:pt x="166688" y="142875"/>
                </a:cubicBezTo>
                <a:lnTo>
                  <a:pt x="182563" y="142875"/>
                </a:lnTo>
                <a:cubicBezTo>
                  <a:pt x="186928" y="142875"/>
                  <a:pt x="190500" y="139303"/>
                  <a:pt x="190500" y="134938"/>
                </a:cubicBezTo>
                <a:lnTo>
                  <a:pt x="190500" y="119063"/>
                </a:lnTo>
                <a:cubicBezTo>
                  <a:pt x="190500" y="114697"/>
                  <a:pt x="186928" y="111125"/>
                  <a:pt x="182563" y="111125"/>
                </a:cubicBezTo>
                <a:lnTo>
                  <a:pt x="166688" y="111125"/>
                </a:lnTo>
                <a:close/>
                <a:moveTo>
                  <a:pt x="31750" y="182563"/>
                </a:moveTo>
                <a:lnTo>
                  <a:pt x="31750" y="198438"/>
                </a:lnTo>
                <a:cubicBezTo>
                  <a:pt x="31750" y="202803"/>
                  <a:pt x="35322" y="206375"/>
                  <a:pt x="39688" y="206375"/>
                </a:cubicBezTo>
                <a:lnTo>
                  <a:pt x="55563" y="206375"/>
                </a:lnTo>
                <a:cubicBezTo>
                  <a:pt x="59928" y="206375"/>
                  <a:pt x="63500" y="202803"/>
                  <a:pt x="63500" y="198438"/>
                </a:cubicBezTo>
                <a:lnTo>
                  <a:pt x="63500" y="182563"/>
                </a:lnTo>
                <a:cubicBezTo>
                  <a:pt x="63500" y="178197"/>
                  <a:pt x="59928" y="174625"/>
                  <a:pt x="55563" y="174625"/>
                </a:cubicBezTo>
                <a:lnTo>
                  <a:pt x="39688" y="174625"/>
                </a:lnTo>
                <a:cubicBezTo>
                  <a:pt x="35322" y="174625"/>
                  <a:pt x="31750" y="178197"/>
                  <a:pt x="31750" y="182563"/>
                </a:cubicBezTo>
                <a:close/>
                <a:moveTo>
                  <a:pt x="103188" y="174625"/>
                </a:moveTo>
                <a:cubicBezTo>
                  <a:pt x="98822" y="174625"/>
                  <a:pt x="95250" y="178197"/>
                  <a:pt x="95250" y="182563"/>
                </a:cubicBezTo>
                <a:lnTo>
                  <a:pt x="95250" y="198438"/>
                </a:lnTo>
                <a:cubicBezTo>
                  <a:pt x="95250" y="202803"/>
                  <a:pt x="98822" y="206375"/>
                  <a:pt x="103188" y="206375"/>
                </a:cubicBezTo>
                <a:lnTo>
                  <a:pt x="119063" y="206375"/>
                </a:lnTo>
                <a:cubicBezTo>
                  <a:pt x="123428" y="206375"/>
                  <a:pt x="127000" y="202803"/>
                  <a:pt x="127000" y="198438"/>
                </a:cubicBezTo>
                <a:lnTo>
                  <a:pt x="127000" y="182563"/>
                </a:lnTo>
                <a:cubicBezTo>
                  <a:pt x="127000" y="178197"/>
                  <a:pt x="123428" y="174625"/>
                  <a:pt x="119063" y="174625"/>
                </a:cubicBezTo>
                <a:lnTo>
                  <a:pt x="103188" y="174625"/>
                </a:lnTo>
                <a:close/>
                <a:moveTo>
                  <a:pt x="158750" y="182563"/>
                </a:moveTo>
                <a:lnTo>
                  <a:pt x="158750" y="198438"/>
                </a:lnTo>
                <a:cubicBezTo>
                  <a:pt x="158750" y="202803"/>
                  <a:pt x="162322" y="206375"/>
                  <a:pt x="166688" y="206375"/>
                </a:cubicBezTo>
                <a:lnTo>
                  <a:pt x="182563" y="206375"/>
                </a:lnTo>
                <a:cubicBezTo>
                  <a:pt x="186928" y="206375"/>
                  <a:pt x="190500" y="202803"/>
                  <a:pt x="190500" y="198438"/>
                </a:cubicBezTo>
                <a:lnTo>
                  <a:pt x="190500" y="182563"/>
                </a:lnTo>
                <a:cubicBezTo>
                  <a:pt x="190500" y="178197"/>
                  <a:pt x="186928" y="174625"/>
                  <a:pt x="182563" y="174625"/>
                </a:cubicBezTo>
                <a:lnTo>
                  <a:pt x="166688" y="174625"/>
                </a:lnTo>
                <a:cubicBezTo>
                  <a:pt x="162322" y="174625"/>
                  <a:pt x="158750" y="178197"/>
                  <a:pt x="158750" y="182563"/>
                </a:cubicBezTo>
                <a:close/>
              </a:path>
            </a:pathLst>
          </a:custGeom>
          <a:solidFill>
            <a:srgbClr val="C5A06D"/>
          </a:solidFill>
        </p:spPr>
      </p:sp>
      <p:sp>
        <p:nvSpPr>
          <p:cNvPr id="7" name="Text 5"/>
          <p:cNvSpPr/>
          <p:nvPr/>
        </p:nvSpPr>
        <p:spPr>
          <a:xfrm>
            <a:off x="1104900" y="2133600"/>
            <a:ext cx="97409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时间轴:2025.12 - 2026.05</a:t>
            </a:r>
            <a:endParaRPr lang="en-US" sz="1600" dirty="0"/>
          </a:p>
        </p:txBody>
      </p:sp>
      <p:sp>
        <p:nvSpPr>
          <p:cNvPr id="8" name="Shape 6"/>
          <p:cNvSpPr/>
          <p:nvPr/>
        </p:nvSpPr>
        <p:spPr>
          <a:xfrm>
            <a:off x="787400" y="2641600"/>
            <a:ext cx="9931400" cy="457200"/>
          </a:xfrm>
          <a:custGeom>
            <a:avLst/>
            <a:gdLst/>
            <a:ahLst/>
            <a:cxnLst/>
            <a:rect l="l" t="t" r="r" b="b"/>
            <a:pathLst>
              <a:path w="9931400" h="914400">
                <a:moveTo>
                  <a:pt x="0" y="0"/>
                </a:moveTo>
                <a:lnTo>
                  <a:pt x="9931400" y="0"/>
                </a:lnTo>
                <a:lnTo>
                  <a:pt x="9931400" y="914400"/>
                </a:lnTo>
                <a:lnTo>
                  <a:pt x="0" y="914400"/>
                </a:lnTo>
                <a:lnTo>
                  <a:pt x="0" y="0"/>
                </a:lnTo>
                <a:close/>
              </a:path>
            </a:pathLst>
          </a:custGeom>
          <a:solidFill>
            <a:srgbClr val="1A1D21">
              <a:alpha val="30196"/>
            </a:srgbClr>
          </a:solidFill>
        </p:spPr>
        <p:txBody>
          <a:bodyPr/>
          <a:p>
            <a:endParaRPr lang="zh-CN" altLang="en-US"/>
          </a:p>
        </p:txBody>
      </p:sp>
      <p:sp>
        <p:nvSpPr>
          <p:cNvPr id="9" name="Shape 7"/>
          <p:cNvSpPr/>
          <p:nvPr/>
        </p:nvSpPr>
        <p:spPr>
          <a:xfrm>
            <a:off x="855980" y="2696845"/>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txBody>
          <a:bodyPr/>
          <a:p>
            <a:endParaRPr lang="zh-CN" altLang="en-US"/>
          </a:p>
        </p:txBody>
      </p:sp>
      <p:sp>
        <p:nvSpPr>
          <p:cNvPr id="10" name="Text 8"/>
          <p:cNvSpPr/>
          <p:nvPr/>
        </p:nvSpPr>
        <p:spPr>
          <a:xfrm>
            <a:off x="1071245" y="2712720"/>
            <a:ext cx="2904490" cy="330835"/>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2025.12.15 - 2025.12.25</a:t>
            </a:r>
            <a:endParaRPr lang="en-US" sz="1600" dirty="0"/>
          </a:p>
        </p:txBody>
      </p:sp>
      <p:sp>
        <p:nvSpPr>
          <p:cNvPr id="11" name="Text 9"/>
          <p:cNvSpPr/>
          <p:nvPr/>
        </p:nvSpPr>
        <p:spPr>
          <a:xfrm>
            <a:off x="4257675" y="2743200"/>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第一阶段:资料收集与方案设计</a:t>
            </a:r>
            <a:endParaRPr lang="en-US" sz="1600" dirty="0"/>
          </a:p>
        </p:txBody>
      </p:sp>
      <p:sp>
        <p:nvSpPr>
          <p:cNvPr id="16" name="Text 14"/>
          <p:cNvSpPr/>
          <p:nvPr/>
        </p:nvSpPr>
        <p:spPr>
          <a:xfrm>
            <a:off x="4257675" y="3230257"/>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第二阶段:开题答辩</a:t>
            </a:r>
            <a:endParaRPr lang="en-US" sz="1600" dirty="0"/>
          </a:p>
        </p:txBody>
      </p:sp>
      <p:sp>
        <p:nvSpPr>
          <p:cNvPr id="21" name="Text 19"/>
          <p:cNvSpPr/>
          <p:nvPr/>
        </p:nvSpPr>
        <p:spPr>
          <a:xfrm>
            <a:off x="4244975" y="3759212"/>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第三阶段:元器件采购</a:t>
            </a:r>
            <a:endParaRPr lang="en-US" sz="1600" dirty="0"/>
          </a:p>
        </p:txBody>
      </p:sp>
      <p:sp>
        <p:nvSpPr>
          <p:cNvPr id="26" name="Text 24"/>
          <p:cNvSpPr/>
          <p:nvPr/>
        </p:nvSpPr>
        <p:spPr>
          <a:xfrm>
            <a:off x="4244975" y="4318012"/>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第四阶段:硬件电路设计与制作</a:t>
            </a:r>
            <a:endParaRPr lang="en-US" sz="1600" dirty="0"/>
          </a:p>
        </p:txBody>
      </p:sp>
      <p:sp>
        <p:nvSpPr>
          <p:cNvPr id="31" name="Text 29"/>
          <p:cNvSpPr/>
          <p:nvPr/>
        </p:nvSpPr>
        <p:spPr>
          <a:xfrm>
            <a:off x="4244975" y="4878717"/>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第五阶段:软件开发</a:t>
            </a:r>
            <a:endParaRPr lang="en-US" sz="1600" dirty="0"/>
          </a:p>
        </p:txBody>
      </p:sp>
      <p:sp>
        <p:nvSpPr>
          <p:cNvPr id="36" name="Text 34"/>
          <p:cNvSpPr/>
          <p:nvPr/>
        </p:nvSpPr>
        <p:spPr>
          <a:xfrm>
            <a:off x="4257675" y="5448312"/>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第六阶段:系统联调</a:t>
            </a:r>
            <a:endParaRPr lang="en-US" sz="1600" dirty="0"/>
          </a:p>
        </p:txBody>
      </p:sp>
      <p:sp>
        <p:nvSpPr>
          <p:cNvPr id="41" name="Text 39"/>
          <p:cNvSpPr/>
          <p:nvPr/>
        </p:nvSpPr>
        <p:spPr>
          <a:xfrm>
            <a:off x="4244975" y="6076962"/>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第七阶段:性能优化</a:t>
            </a:r>
            <a:endParaRPr lang="en-US" sz="1600" dirty="0"/>
          </a:p>
        </p:txBody>
      </p:sp>
      <p:sp>
        <p:nvSpPr>
          <p:cNvPr id="46" name="Text 44"/>
          <p:cNvSpPr/>
          <p:nvPr/>
        </p:nvSpPr>
        <p:spPr>
          <a:xfrm>
            <a:off x="4244975" y="6706247"/>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第八阶段:论文撰写</a:t>
            </a:r>
            <a:endParaRPr lang="en-US" sz="1600" dirty="0"/>
          </a:p>
        </p:txBody>
      </p:sp>
      <p:sp>
        <p:nvSpPr>
          <p:cNvPr id="51" name="Text 49"/>
          <p:cNvSpPr/>
          <p:nvPr/>
        </p:nvSpPr>
        <p:spPr>
          <a:xfrm>
            <a:off x="4244975" y="7320292"/>
            <a:ext cx="80518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第九阶段:答辩准备</a:t>
            </a:r>
            <a:endParaRPr lang="en-US" sz="1600" dirty="0"/>
          </a:p>
        </p:txBody>
      </p:sp>
      <p:sp>
        <p:nvSpPr>
          <p:cNvPr id="53" name="Shape 51"/>
          <p:cNvSpPr/>
          <p:nvPr/>
        </p:nvSpPr>
        <p:spPr>
          <a:xfrm>
            <a:off x="11268075" y="1866900"/>
            <a:ext cx="4470400" cy="4397375"/>
          </a:xfrm>
          <a:custGeom>
            <a:avLst/>
            <a:gdLst/>
            <a:ahLst/>
            <a:cxnLst/>
            <a:rect l="l" t="t" r="r" b="b"/>
            <a:pathLst>
              <a:path w="4470400" h="8153400">
                <a:moveTo>
                  <a:pt x="0" y="0"/>
                </a:moveTo>
                <a:lnTo>
                  <a:pt x="4470400" y="0"/>
                </a:lnTo>
                <a:lnTo>
                  <a:pt x="4470400" y="8153400"/>
                </a:lnTo>
                <a:lnTo>
                  <a:pt x="0" y="8153400"/>
                </a:lnTo>
                <a:lnTo>
                  <a:pt x="0" y="0"/>
                </a:lnTo>
                <a:close/>
              </a:path>
            </a:pathLst>
          </a:custGeom>
          <a:solidFill>
            <a:srgbClr val="C5A06D">
              <a:alpha val="14902"/>
            </a:srgbClr>
          </a:solidFill>
          <a:ln w="25400">
            <a:solidFill>
              <a:srgbClr val="C5A06D"/>
            </a:solidFill>
            <a:prstDash val="solid"/>
          </a:ln>
        </p:spPr>
      </p:sp>
      <p:sp>
        <p:nvSpPr>
          <p:cNvPr id="54" name="Shape 52"/>
          <p:cNvSpPr/>
          <p:nvPr/>
        </p:nvSpPr>
        <p:spPr>
          <a:xfrm>
            <a:off x="11515442" y="2133600"/>
            <a:ext cx="254000" cy="254000"/>
          </a:xfrm>
          <a:custGeom>
            <a:avLst/>
            <a:gdLst/>
            <a:ahLst/>
            <a:cxnLst/>
            <a:rect l="l" t="t" r="r" b="b"/>
            <a:pathLst>
              <a:path w="254000" h="254000">
                <a:moveTo>
                  <a:pt x="66377" y="18008"/>
                </a:moveTo>
                <a:cubicBezTo>
                  <a:pt x="71785" y="21779"/>
                  <a:pt x="73075" y="29220"/>
                  <a:pt x="69304" y="34578"/>
                </a:cubicBezTo>
                <a:lnTo>
                  <a:pt x="41523" y="74265"/>
                </a:lnTo>
                <a:cubicBezTo>
                  <a:pt x="39489" y="77143"/>
                  <a:pt x="36314" y="78978"/>
                  <a:pt x="32792" y="79276"/>
                </a:cubicBezTo>
                <a:cubicBezTo>
                  <a:pt x="29270" y="79573"/>
                  <a:pt x="25797" y="78383"/>
                  <a:pt x="23316" y="75902"/>
                </a:cubicBezTo>
                <a:lnTo>
                  <a:pt x="3473" y="56059"/>
                </a:lnTo>
                <a:cubicBezTo>
                  <a:pt x="-1141" y="51395"/>
                  <a:pt x="-1141" y="43855"/>
                  <a:pt x="3473" y="39191"/>
                </a:cubicBezTo>
                <a:cubicBezTo>
                  <a:pt x="8086" y="34528"/>
                  <a:pt x="15677" y="34578"/>
                  <a:pt x="20340" y="39191"/>
                </a:cubicBezTo>
                <a:lnTo>
                  <a:pt x="30163" y="49014"/>
                </a:lnTo>
                <a:lnTo>
                  <a:pt x="49808" y="20935"/>
                </a:lnTo>
                <a:cubicBezTo>
                  <a:pt x="53578" y="15528"/>
                  <a:pt x="61020" y="14238"/>
                  <a:pt x="66377" y="18008"/>
                </a:cubicBezTo>
                <a:close/>
                <a:moveTo>
                  <a:pt x="66377" y="97383"/>
                </a:moveTo>
                <a:cubicBezTo>
                  <a:pt x="71785" y="101154"/>
                  <a:pt x="73075" y="108595"/>
                  <a:pt x="69304" y="113953"/>
                </a:cubicBezTo>
                <a:lnTo>
                  <a:pt x="41523" y="153640"/>
                </a:lnTo>
                <a:cubicBezTo>
                  <a:pt x="39489" y="156518"/>
                  <a:pt x="36314" y="158353"/>
                  <a:pt x="32792" y="158651"/>
                </a:cubicBezTo>
                <a:cubicBezTo>
                  <a:pt x="29270" y="158948"/>
                  <a:pt x="25797" y="157758"/>
                  <a:pt x="23316" y="155277"/>
                </a:cubicBezTo>
                <a:lnTo>
                  <a:pt x="3473" y="135434"/>
                </a:lnTo>
                <a:cubicBezTo>
                  <a:pt x="-1191" y="130770"/>
                  <a:pt x="-1191" y="123230"/>
                  <a:pt x="3473" y="118616"/>
                </a:cubicBezTo>
                <a:cubicBezTo>
                  <a:pt x="8136" y="114002"/>
                  <a:pt x="15677" y="113953"/>
                  <a:pt x="20290" y="118616"/>
                </a:cubicBezTo>
                <a:lnTo>
                  <a:pt x="30113" y="128439"/>
                </a:lnTo>
                <a:lnTo>
                  <a:pt x="49758" y="100360"/>
                </a:lnTo>
                <a:cubicBezTo>
                  <a:pt x="53529" y="94952"/>
                  <a:pt x="60970" y="93662"/>
                  <a:pt x="66328" y="97433"/>
                </a:cubicBezTo>
                <a:close/>
                <a:moveTo>
                  <a:pt x="111125" y="47625"/>
                </a:moveTo>
                <a:cubicBezTo>
                  <a:pt x="111125" y="38844"/>
                  <a:pt x="118219" y="31750"/>
                  <a:pt x="127000" y="31750"/>
                </a:cubicBezTo>
                <a:lnTo>
                  <a:pt x="238125" y="31750"/>
                </a:lnTo>
                <a:cubicBezTo>
                  <a:pt x="246906" y="31750"/>
                  <a:pt x="254000" y="38844"/>
                  <a:pt x="254000" y="47625"/>
                </a:cubicBezTo>
                <a:cubicBezTo>
                  <a:pt x="254000" y="56406"/>
                  <a:pt x="246906" y="63500"/>
                  <a:pt x="238125" y="63500"/>
                </a:cubicBezTo>
                <a:lnTo>
                  <a:pt x="127000" y="63500"/>
                </a:lnTo>
                <a:cubicBezTo>
                  <a:pt x="118219" y="63500"/>
                  <a:pt x="111125" y="56406"/>
                  <a:pt x="111125" y="47625"/>
                </a:cubicBezTo>
                <a:close/>
                <a:moveTo>
                  <a:pt x="111125" y="127000"/>
                </a:moveTo>
                <a:cubicBezTo>
                  <a:pt x="111125" y="118219"/>
                  <a:pt x="118219" y="111125"/>
                  <a:pt x="127000" y="111125"/>
                </a:cubicBezTo>
                <a:lnTo>
                  <a:pt x="238125" y="111125"/>
                </a:lnTo>
                <a:cubicBezTo>
                  <a:pt x="246906" y="111125"/>
                  <a:pt x="254000" y="118219"/>
                  <a:pt x="254000" y="127000"/>
                </a:cubicBezTo>
                <a:cubicBezTo>
                  <a:pt x="254000" y="135781"/>
                  <a:pt x="246906" y="142875"/>
                  <a:pt x="238125" y="142875"/>
                </a:cubicBezTo>
                <a:lnTo>
                  <a:pt x="127000" y="142875"/>
                </a:lnTo>
                <a:cubicBezTo>
                  <a:pt x="118219" y="142875"/>
                  <a:pt x="111125" y="135781"/>
                  <a:pt x="111125" y="127000"/>
                </a:cubicBezTo>
                <a:close/>
                <a:moveTo>
                  <a:pt x="79375" y="206375"/>
                </a:moveTo>
                <a:cubicBezTo>
                  <a:pt x="79375" y="197594"/>
                  <a:pt x="86469" y="190500"/>
                  <a:pt x="95250" y="190500"/>
                </a:cubicBezTo>
                <a:lnTo>
                  <a:pt x="238125" y="190500"/>
                </a:lnTo>
                <a:cubicBezTo>
                  <a:pt x="246906" y="190500"/>
                  <a:pt x="254000" y="197594"/>
                  <a:pt x="254000" y="206375"/>
                </a:cubicBezTo>
                <a:cubicBezTo>
                  <a:pt x="254000" y="215156"/>
                  <a:pt x="246906" y="222250"/>
                  <a:pt x="238125" y="222250"/>
                </a:cubicBezTo>
                <a:lnTo>
                  <a:pt x="95250" y="222250"/>
                </a:lnTo>
                <a:cubicBezTo>
                  <a:pt x="86469" y="222250"/>
                  <a:pt x="79375" y="215156"/>
                  <a:pt x="79375" y="206375"/>
                </a:cubicBezTo>
                <a:close/>
                <a:moveTo>
                  <a:pt x="31750" y="186531"/>
                </a:moveTo>
                <a:cubicBezTo>
                  <a:pt x="42702" y="186531"/>
                  <a:pt x="51594" y="195423"/>
                  <a:pt x="51594" y="206375"/>
                </a:cubicBezTo>
                <a:cubicBezTo>
                  <a:pt x="51594" y="217327"/>
                  <a:pt x="42702" y="226219"/>
                  <a:pt x="31750" y="226219"/>
                </a:cubicBezTo>
                <a:cubicBezTo>
                  <a:pt x="20798" y="226219"/>
                  <a:pt x="11906" y="217327"/>
                  <a:pt x="11906" y="206375"/>
                </a:cubicBezTo>
                <a:cubicBezTo>
                  <a:pt x="11906" y="195423"/>
                  <a:pt x="20798" y="186531"/>
                  <a:pt x="31750" y="186531"/>
                </a:cubicBezTo>
                <a:close/>
              </a:path>
            </a:pathLst>
          </a:custGeom>
          <a:solidFill>
            <a:srgbClr val="C5A06D"/>
          </a:solidFill>
        </p:spPr>
      </p:sp>
      <p:sp>
        <p:nvSpPr>
          <p:cNvPr id="55" name="Text 53"/>
          <p:cNvSpPr/>
          <p:nvPr/>
        </p:nvSpPr>
        <p:spPr>
          <a:xfrm>
            <a:off x="11801192" y="2082800"/>
            <a:ext cx="38481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阶段分布</a:t>
            </a:r>
            <a:endParaRPr lang="en-US" sz="1600" dirty="0"/>
          </a:p>
        </p:txBody>
      </p:sp>
      <p:sp>
        <p:nvSpPr>
          <p:cNvPr id="56" name="Text 54"/>
          <p:cNvSpPr/>
          <p:nvPr/>
        </p:nvSpPr>
        <p:spPr>
          <a:xfrm>
            <a:off x="11483692" y="2616200"/>
            <a:ext cx="9144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前期准备</a:t>
            </a:r>
            <a:endParaRPr lang="en-US" sz="1600" dirty="0"/>
          </a:p>
        </p:txBody>
      </p:sp>
      <p:sp>
        <p:nvSpPr>
          <p:cNvPr id="57" name="Text 55"/>
          <p:cNvSpPr/>
          <p:nvPr/>
        </p:nvSpPr>
        <p:spPr>
          <a:xfrm>
            <a:off x="15167542" y="2590800"/>
            <a:ext cx="469900" cy="355600"/>
          </a:xfrm>
          <a:prstGeom prst="rect">
            <a:avLst/>
          </a:prstGeom>
          <a:noFill/>
        </p:spPr>
        <p:txBody>
          <a:bodyPr wrap="square" lIns="0" tIns="0" rIns="0" bIns="0" rtlCol="0" anchor="ctr"/>
          <a:lstStyle/>
          <a:p>
            <a:pPr>
              <a:lnSpc>
                <a:spcPct val="130000"/>
              </a:lnSpc>
            </a:pPr>
            <a:r>
              <a:rPr lang="en-US" sz="1800" b="1" dirty="0">
                <a:solidFill>
                  <a:srgbClr val="C5A06D"/>
                </a:solidFill>
                <a:latin typeface="MiSans" panose="00000500000000000000" pitchFamily="34" charset="-122"/>
                <a:ea typeface="MiSans" panose="00000500000000000000" pitchFamily="34" charset="-122"/>
                <a:cs typeface="MiSans" panose="00000500000000000000" pitchFamily="34" charset="-120"/>
              </a:rPr>
              <a:t>3周</a:t>
            </a:r>
            <a:endParaRPr lang="en-US" sz="1600" dirty="0"/>
          </a:p>
        </p:txBody>
      </p:sp>
      <p:sp>
        <p:nvSpPr>
          <p:cNvPr id="58" name="Shape 56"/>
          <p:cNvSpPr/>
          <p:nvPr/>
        </p:nvSpPr>
        <p:spPr>
          <a:xfrm>
            <a:off x="11483692" y="2997200"/>
            <a:ext cx="4038600" cy="101600"/>
          </a:xfrm>
          <a:custGeom>
            <a:avLst/>
            <a:gdLst/>
            <a:ahLst/>
            <a:cxnLst/>
            <a:rect l="l" t="t" r="r" b="b"/>
            <a:pathLst>
              <a:path w="4038600" h="101600">
                <a:moveTo>
                  <a:pt x="0" y="0"/>
                </a:moveTo>
                <a:lnTo>
                  <a:pt x="4038600" y="0"/>
                </a:lnTo>
                <a:lnTo>
                  <a:pt x="4038600" y="101600"/>
                </a:lnTo>
                <a:lnTo>
                  <a:pt x="0" y="101600"/>
                </a:lnTo>
                <a:lnTo>
                  <a:pt x="0" y="0"/>
                </a:lnTo>
                <a:close/>
              </a:path>
            </a:pathLst>
          </a:custGeom>
          <a:solidFill>
            <a:srgbClr val="4A6C82">
              <a:alpha val="30196"/>
            </a:srgbClr>
          </a:solidFill>
        </p:spPr>
      </p:sp>
      <p:sp>
        <p:nvSpPr>
          <p:cNvPr id="59" name="Shape 57"/>
          <p:cNvSpPr/>
          <p:nvPr/>
        </p:nvSpPr>
        <p:spPr>
          <a:xfrm>
            <a:off x="11483692" y="2997200"/>
            <a:ext cx="609600" cy="101600"/>
          </a:xfrm>
          <a:custGeom>
            <a:avLst/>
            <a:gdLst/>
            <a:ahLst/>
            <a:cxnLst/>
            <a:rect l="l" t="t" r="r" b="b"/>
            <a:pathLst>
              <a:path w="609600" h="101600">
                <a:moveTo>
                  <a:pt x="0" y="0"/>
                </a:moveTo>
                <a:lnTo>
                  <a:pt x="609600" y="0"/>
                </a:lnTo>
                <a:lnTo>
                  <a:pt x="609600" y="101600"/>
                </a:lnTo>
                <a:lnTo>
                  <a:pt x="0" y="101600"/>
                </a:lnTo>
                <a:lnTo>
                  <a:pt x="0" y="0"/>
                </a:lnTo>
                <a:close/>
              </a:path>
            </a:pathLst>
          </a:custGeom>
          <a:solidFill>
            <a:srgbClr val="C5A06D"/>
          </a:solidFill>
        </p:spPr>
      </p:sp>
      <p:sp>
        <p:nvSpPr>
          <p:cNvPr id="60" name="Text 58"/>
          <p:cNvSpPr/>
          <p:nvPr/>
        </p:nvSpPr>
        <p:spPr>
          <a:xfrm>
            <a:off x="11483692" y="3276612"/>
            <a:ext cx="9144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硬件设计</a:t>
            </a:r>
            <a:endParaRPr lang="en-US" sz="1600" dirty="0"/>
          </a:p>
        </p:txBody>
      </p:sp>
      <p:sp>
        <p:nvSpPr>
          <p:cNvPr id="61" name="Text 59"/>
          <p:cNvSpPr/>
          <p:nvPr/>
        </p:nvSpPr>
        <p:spPr>
          <a:xfrm>
            <a:off x="15167542" y="3251212"/>
            <a:ext cx="469900" cy="355600"/>
          </a:xfrm>
          <a:prstGeom prst="rect">
            <a:avLst/>
          </a:prstGeom>
          <a:noFill/>
        </p:spPr>
        <p:txBody>
          <a:bodyPr wrap="square" lIns="0" tIns="0" rIns="0" bIns="0" rtlCol="0" anchor="ctr"/>
          <a:lstStyle/>
          <a:p>
            <a:pPr>
              <a:lnSpc>
                <a:spcPct val="130000"/>
              </a:lnSpc>
            </a:pPr>
            <a:r>
              <a:rPr lang="en-US" sz="1800" b="1" dirty="0">
                <a:solidFill>
                  <a:srgbClr val="C5A06D"/>
                </a:solidFill>
                <a:latin typeface="MiSans" panose="00000500000000000000" pitchFamily="34" charset="-122"/>
                <a:ea typeface="MiSans" panose="00000500000000000000" pitchFamily="34" charset="-122"/>
                <a:cs typeface="MiSans" panose="00000500000000000000" pitchFamily="34" charset="-120"/>
              </a:rPr>
              <a:t>4周</a:t>
            </a:r>
            <a:endParaRPr lang="en-US" sz="1600" dirty="0"/>
          </a:p>
        </p:txBody>
      </p:sp>
      <p:sp>
        <p:nvSpPr>
          <p:cNvPr id="62" name="Shape 60"/>
          <p:cNvSpPr/>
          <p:nvPr/>
        </p:nvSpPr>
        <p:spPr>
          <a:xfrm>
            <a:off x="11483692" y="3657612"/>
            <a:ext cx="4038600" cy="101600"/>
          </a:xfrm>
          <a:custGeom>
            <a:avLst/>
            <a:gdLst/>
            <a:ahLst/>
            <a:cxnLst/>
            <a:rect l="l" t="t" r="r" b="b"/>
            <a:pathLst>
              <a:path w="4038600" h="101600">
                <a:moveTo>
                  <a:pt x="0" y="0"/>
                </a:moveTo>
                <a:lnTo>
                  <a:pt x="4038600" y="0"/>
                </a:lnTo>
                <a:lnTo>
                  <a:pt x="4038600" y="101600"/>
                </a:lnTo>
                <a:lnTo>
                  <a:pt x="0" y="101600"/>
                </a:lnTo>
                <a:lnTo>
                  <a:pt x="0" y="0"/>
                </a:lnTo>
                <a:close/>
              </a:path>
            </a:pathLst>
          </a:custGeom>
          <a:solidFill>
            <a:srgbClr val="4A6C82">
              <a:alpha val="30196"/>
            </a:srgbClr>
          </a:solidFill>
        </p:spPr>
      </p:sp>
      <p:sp>
        <p:nvSpPr>
          <p:cNvPr id="63" name="Shape 61"/>
          <p:cNvSpPr/>
          <p:nvPr/>
        </p:nvSpPr>
        <p:spPr>
          <a:xfrm>
            <a:off x="11483692" y="3657612"/>
            <a:ext cx="812800" cy="101600"/>
          </a:xfrm>
          <a:custGeom>
            <a:avLst/>
            <a:gdLst/>
            <a:ahLst/>
            <a:cxnLst/>
            <a:rect l="l" t="t" r="r" b="b"/>
            <a:pathLst>
              <a:path w="812800" h="101600">
                <a:moveTo>
                  <a:pt x="0" y="0"/>
                </a:moveTo>
                <a:lnTo>
                  <a:pt x="812800" y="0"/>
                </a:lnTo>
                <a:lnTo>
                  <a:pt x="812800" y="101600"/>
                </a:lnTo>
                <a:lnTo>
                  <a:pt x="0" y="101600"/>
                </a:lnTo>
                <a:lnTo>
                  <a:pt x="0" y="0"/>
                </a:lnTo>
                <a:close/>
              </a:path>
            </a:pathLst>
          </a:custGeom>
          <a:solidFill>
            <a:srgbClr val="C5A06D"/>
          </a:solidFill>
        </p:spPr>
      </p:sp>
      <p:sp>
        <p:nvSpPr>
          <p:cNvPr id="64" name="Text 62"/>
          <p:cNvSpPr/>
          <p:nvPr/>
        </p:nvSpPr>
        <p:spPr>
          <a:xfrm>
            <a:off x="11483692" y="3937012"/>
            <a:ext cx="9144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软件开发</a:t>
            </a:r>
            <a:endParaRPr lang="en-US" sz="1600" dirty="0"/>
          </a:p>
        </p:txBody>
      </p:sp>
      <p:sp>
        <p:nvSpPr>
          <p:cNvPr id="65" name="Text 63"/>
          <p:cNvSpPr/>
          <p:nvPr/>
        </p:nvSpPr>
        <p:spPr>
          <a:xfrm>
            <a:off x="15167542" y="3911612"/>
            <a:ext cx="469900" cy="355600"/>
          </a:xfrm>
          <a:prstGeom prst="rect">
            <a:avLst/>
          </a:prstGeom>
          <a:noFill/>
        </p:spPr>
        <p:txBody>
          <a:bodyPr wrap="square" lIns="0" tIns="0" rIns="0" bIns="0" rtlCol="0" anchor="ctr"/>
          <a:lstStyle/>
          <a:p>
            <a:pPr>
              <a:lnSpc>
                <a:spcPct val="130000"/>
              </a:lnSpc>
            </a:pPr>
            <a:r>
              <a:rPr lang="en-US" sz="1800" b="1" dirty="0">
                <a:solidFill>
                  <a:srgbClr val="C5A06D"/>
                </a:solidFill>
                <a:latin typeface="MiSans" panose="00000500000000000000" pitchFamily="34" charset="-122"/>
                <a:ea typeface="MiSans" panose="00000500000000000000" pitchFamily="34" charset="-122"/>
                <a:cs typeface="MiSans" panose="00000500000000000000" pitchFamily="34" charset="-120"/>
              </a:rPr>
              <a:t>4周</a:t>
            </a:r>
            <a:endParaRPr lang="en-US" sz="1600" dirty="0"/>
          </a:p>
        </p:txBody>
      </p:sp>
      <p:sp>
        <p:nvSpPr>
          <p:cNvPr id="66" name="Shape 64"/>
          <p:cNvSpPr/>
          <p:nvPr/>
        </p:nvSpPr>
        <p:spPr>
          <a:xfrm>
            <a:off x="11483692" y="4318012"/>
            <a:ext cx="4038600" cy="101600"/>
          </a:xfrm>
          <a:custGeom>
            <a:avLst/>
            <a:gdLst/>
            <a:ahLst/>
            <a:cxnLst/>
            <a:rect l="l" t="t" r="r" b="b"/>
            <a:pathLst>
              <a:path w="4038600" h="101600">
                <a:moveTo>
                  <a:pt x="0" y="0"/>
                </a:moveTo>
                <a:lnTo>
                  <a:pt x="4038600" y="0"/>
                </a:lnTo>
                <a:lnTo>
                  <a:pt x="4038600" y="101600"/>
                </a:lnTo>
                <a:lnTo>
                  <a:pt x="0" y="101600"/>
                </a:lnTo>
                <a:lnTo>
                  <a:pt x="0" y="0"/>
                </a:lnTo>
                <a:close/>
              </a:path>
            </a:pathLst>
          </a:custGeom>
          <a:solidFill>
            <a:srgbClr val="4A6C82">
              <a:alpha val="30196"/>
            </a:srgbClr>
          </a:solidFill>
        </p:spPr>
      </p:sp>
      <p:sp>
        <p:nvSpPr>
          <p:cNvPr id="67" name="Shape 65"/>
          <p:cNvSpPr/>
          <p:nvPr/>
        </p:nvSpPr>
        <p:spPr>
          <a:xfrm>
            <a:off x="11483692" y="4318012"/>
            <a:ext cx="812800" cy="101600"/>
          </a:xfrm>
          <a:custGeom>
            <a:avLst/>
            <a:gdLst/>
            <a:ahLst/>
            <a:cxnLst/>
            <a:rect l="l" t="t" r="r" b="b"/>
            <a:pathLst>
              <a:path w="812800" h="101600">
                <a:moveTo>
                  <a:pt x="0" y="0"/>
                </a:moveTo>
                <a:lnTo>
                  <a:pt x="812800" y="0"/>
                </a:lnTo>
                <a:lnTo>
                  <a:pt x="812800" y="101600"/>
                </a:lnTo>
                <a:lnTo>
                  <a:pt x="0" y="101600"/>
                </a:lnTo>
                <a:lnTo>
                  <a:pt x="0" y="0"/>
                </a:lnTo>
                <a:close/>
              </a:path>
            </a:pathLst>
          </a:custGeom>
          <a:solidFill>
            <a:srgbClr val="C5A06D"/>
          </a:solidFill>
        </p:spPr>
      </p:sp>
      <p:sp>
        <p:nvSpPr>
          <p:cNvPr id="68" name="Text 66"/>
          <p:cNvSpPr/>
          <p:nvPr/>
        </p:nvSpPr>
        <p:spPr>
          <a:xfrm>
            <a:off x="11483692" y="4597412"/>
            <a:ext cx="9144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系统联调</a:t>
            </a:r>
            <a:endParaRPr lang="en-US" sz="1600" dirty="0"/>
          </a:p>
        </p:txBody>
      </p:sp>
      <p:sp>
        <p:nvSpPr>
          <p:cNvPr id="69" name="Text 67"/>
          <p:cNvSpPr/>
          <p:nvPr/>
        </p:nvSpPr>
        <p:spPr>
          <a:xfrm>
            <a:off x="15167542" y="4572012"/>
            <a:ext cx="469900" cy="355600"/>
          </a:xfrm>
          <a:prstGeom prst="rect">
            <a:avLst/>
          </a:prstGeom>
          <a:noFill/>
        </p:spPr>
        <p:txBody>
          <a:bodyPr wrap="square" lIns="0" tIns="0" rIns="0" bIns="0" rtlCol="0" anchor="ctr"/>
          <a:lstStyle/>
          <a:p>
            <a:pPr>
              <a:lnSpc>
                <a:spcPct val="130000"/>
              </a:lnSpc>
            </a:pPr>
            <a:r>
              <a:rPr lang="en-US" sz="1800" b="1" dirty="0">
                <a:solidFill>
                  <a:srgbClr val="C5A06D"/>
                </a:solidFill>
                <a:latin typeface="MiSans" panose="00000500000000000000" pitchFamily="34" charset="-122"/>
                <a:ea typeface="MiSans" panose="00000500000000000000" pitchFamily="34" charset="-122"/>
                <a:cs typeface="MiSans" panose="00000500000000000000" pitchFamily="34" charset="-120"/>
              </a:rPr>
              <a:t>3周</a:t>
            </a:r>
            <a:endParaRPr lang="en-US" sz="1600" dirty="0"/>
          </a:p>
        </p:txBody>
      </p:sp>
      <p:sp>
        <p:nvSpPr>
          <p:cNvPr id="70" name="Shape 68"/>
          <p:cNvSpPr/>
          <p:nvPr/>
        </p:nvSpPr>
        <p:spPr>
          <a:xfrm>
            <a:off x="11483692" y="4978412"/>
            <a:ext cx="4038600" cy="101600"/>
          </a:xfrm>
          <a:custGeom>
            <a:avLst/>
            <a:gdLst/>
            <a:ahLst/>
            <a:cxnLst/>
            <a:rect l="l" t="t" r="r" b="b"/>
            <a:pathLst>
              <a:path w="4038600" h="101600">
                <a:moveTo>
                  <a:pt x="0" y="0"/>
                </a:moveTo>
                <a:lnTo>
                  <a:pt x="4038600" y="0"/>
                </a:lnTo>
                <a:lnTo>
                  <a:pt x="4038600" y="101600"/>
                </a:lnTo>
                <a:lnTo>
                  <a:pt x="0" y="101600"/>
                </a:lnTo>
                <a:lnTo>
                  <a:pt x="0" y="0"/>
                </a:lnTo>
                <a:close/>
              </a:path>
            </a:pathLst>
          </a:custGeom>
          <a:solidFill>
            <a:srgbClr val="4A6C82">
              <a:alpha val="30196"/>
            </a:srgbClr>
          </a:solidFill>
        </p:spPr>
      </p:sp>
      <p:sp>
        <p:nvSpPr>
          <p:cNvPr id="71" name="Shape 69"/>
          <p:cNvSpPr/>
          <p:nvPr/>
        </p:nvSpPr>
        <p:spPr>
          <a:xfrm>
            <a:off x="11483692" y="4978412"/>
            <a:ext cx="609600" cy="101600"/>
          </a:xfrm>
          <a:custGeom>
            <a:avLst/>
            <a:gdLst/>
            <a:ahLst/>
            <a:cxnLst/>
            <a:rect l="l" t="t" r="r" b="b"/>
            <a:pathLst>
              <a:path w="609600" h="101600">
                <a:moveTo>
                  <a:pt x="0" y="0"/>
                </a:moveTo>
                <a:lnTo>
                  <a:pt x="609600" y="0"/>
                </a:lnTo>
                <a:lnTo>
                  <a:pt x="609600" y="101600"/>
                </a:lnTo>
                <a:lnTo>
                  <a:pt x="0" y="101600"/>
                </a:lnTo>
                <a:lnTo>
                  <a:pt x="0" y="0"/>
                </a:lnTo>
                <a:close/>
              </a:path>
            </a:pathLst>
          </a:custGeom>
          <a:solidFill>
            <a:srgbClr val="C5A06D"/>
          </a:solidFill>
        </p:spPr>
      </p:sp>
      <p:sp>
        <p:nvSpPr>
          <p:cNvPr id="72" name="Text 70"/>
          <p:cNvSpPr/>
          <p:nvPr/>
        </p:nvSpPr>
        <p:spPr>
          <a:xfrm>
            <a:off x="11483692" y="5257812"/>
            <a:ext cx="9144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优化完善</a:t>
            </a:r>
            <a:endParaRPr lang="en-US" sz="1600" dirty="0"/>
          </a:p>
        </p:txBody>
      </p:sp>
      <p:sp>
        <p:nvSpPr>
          <p:cNvPr id="73" name="Text 71"/>
          <p:cNvSpPr/>
          <p:nvPr/>
        </p:nvSpPr>
        <p:spPr>
          <a:xfrm>
            <a:off x="15167542" y="5232412"/>
            <a:ext cx="469900" cy="355600"/>
          </a:xfrm>
          <a:prstGeom prst="rect">
            <a:avLst/>
          </a:prstGeom>
          <a:noFill/>
        </p:spPr>
        <p:txBody>
          <a:bodyPr wrap="square" lIns="0" tIns="0" rIns="0" bIns="0" rtlCol="0" anchor="ctr"/>
          <a:lstStyle/>
          <a:p>
            <a:pPr>
              <a:lnSpc>
                <a:spcPct val="130000"/>
              </a:lnSpc>
            </a:pPr>
            <a:r>
              <a:rPr lang="en-US" sz="1800" b="1" dirty="0">
                <a:solidFill>
                  <a:srgbClr val="C5A06D"/>
                </a:solidFill>
                <a:latin typeface="MiSans" panose="00000500000000000000" pitchFamily="34" charset="-122"/>
                <a:ea typeface="MiSans" panose="00000500000000000000" pitchFamily="34" charset="-122"/>
                <a:cs typeface="MiSans" panose="00000500000000000000" pitchFamily="34" charset="-120"/>
              </a:rPr>
              <a:t>5周</a:t>
            </a:r>
            <a:endParaRPr lang="en-US" sz="1600" dirty="0"/>
          </a:p>
        </p:txBody>
      </p:sp>
      <p:sp>
        <p:nvSpPr>
          <p:cNvPr id="74" name="Shape 72"/>
          <p:cNvSpPr/>
          <p:nvPr/>
        </p:nvSpPr>
        <p:spPr>
          <a:xfrm>
            <a:off x="11483692" y="5638812"/>
            <a:ext cx="4038600" cy="101600"/>
          </a:xfrm>
          <a:custGeom>
            <a:avLst/>
            <a:gdLst/>
            <a:ahLst/>
            <a:cxnLst/>
            <a:rect l="l" t="t" r="r" b="b"/>
            <a:pathLst>
              <a:path w="4038600" h="101600">
                <a:moveTo>
                  <a:pt x="0" y="0"/>
                </a:moveTo>
                <a:lnTo>
                  <a:pt x="4038600" y="0"/>
                </a:lnTo>
                <a:lnTo>
                  <a:pt x="4038600" y="101600"/>
                </a:lnTo>
                <a:lnTo>
                  <a:pt x="0" y="101600"/>
                </a:lnTo>
                <a:lnTo>
                  <a:pt x="0" y="0"/>
                </a:lnTo>
                <a:close/>
              </a:path>
            </a:pathLst>
          </a:custGeom>
          <a:solidFill>
            <a:srgbClr val="4A6C82">
              <a:alpha val="30196"/>
            </a:srgbClr>
          </a:solidFill>
        </p:spPr>
      </p:sp>
      <p:sp>
        <p:nvSpPr>
          <p:cNvPr id="75" name="Shape 73"/>
          <p:cNvSpPr/>
          <p:nvPr/>
        </p:nvSpPr>
        <p:spPr>
          <a:xfrm>
            <a:off x="11483692" y="5638812"/>
            <a:ext cx="1206500" cy="101600"/>
          </a:xfrm>
          <a:custGeom>
            <a:avLst/>
            <a:gdLst/>
            <a:ahLst/>
            <a:cxnLst/>
            <a:rect l="l" t="t" r="r" b="b"/>
            <a:pathLst>
              <a:path w="1206500" h="101600">
                <a:moveTo>
                  <a:pt x="0" y="0"/>
                </a:moveTo>
                <a:lnTo>
                  <a:pt x="1206500" y="0"/>
                </a:lnTo>
                <a:lnTo>
                  <a:pt x="1206500" y="101600"/>
                </a:lnTo>
                <a:lnTo>
                  <a:pt x="0" y="101600"/>
                </a:lnTo>
                <a:lnTo>
                  <a:pt x="0" y="0"/>
                </a:lnTo>
                <a:close/>
              </a:path>
            </a:pathLst>
          </a:custGeom>
          <a:solidFill>
            <a:srgbClr val="C5A06D"/>
          </a:solidFill>
        </p:spPr>
      </p:sp>
      <p:sp>
        <p:nvSpPr>
          <p:cNvPr id="76" name="Shape 74"/>
          <p:cNvSpPr/>
          <p:nvPr/>
        </p:nvSpPr>
        <p:spPr>
          <a:xfrm>
            <a:off x="11255092" y="6858012"/>
            <a:ext cx="4470400" cy="1727200"/>
          </a:xfrm>
          <a:custGeom>
            <a:avLst/>
            <a:gdLst/>
            <a:ahLst/>
            <a:cxnLst/>
            <a:rect l="l" t="t" r="r" b="b"/>
            <a:pathLst>
              <a:path w="4470400" h="1727200">
                <a:moveTo>
                  <a:pt x="0" y="0"/>
                </a:moveTo>
                <a:lnTo>
                  <a:pt x="4470400" y="0"/>
                </a:lnTo>
                <a:lnTo>
                  <a:pt x="4470400" y="1727200"/>
                </a:lnTo>
                <a:lnTo>
                  <a:pt x="0" y="1727200"/>
                </a:lnTo>
                <a:lnTo>
                  <a:pt x="0" y="0"/>
                </a:lnTo>
                <a:close/>
              </a:path>
            </a:pathLst>
          </a:custGeom>
          <a:solidFill>
            <a:srgbClr val="6F7B8A">
              <a:alpha val="20000"/>
            </a:srgbClr>
          </a:solidFill>
        </p:spPr>
      </p:sp>
      <p:sp>
        <p:nvSpPr>
          <p:cNvPr id="77" name="Shape 75"/>
          <p:cNvSpPr/>
          <p:nvPr/>
        </p:nvSpPr>
        <p:spPr>
          <a:xfrm>
            <a:off x="11255092" y="6858012"/>
            <a:ext cx="50800" cy="1727200"/>
          </a:xfrm>
          <a:custGeom>
            <a:avLst/>
            <a:gdLst/>
            <a:ahLst/>
            <a:cxnLst/>
            <a:rect l="l" t="t" r="r" b="b"/>
            <a:pathLst>
              <a:path w="50800" h="1727200">
                <a:moveTo>
                  <a:pt x="0" y="0"/>
                </a:moveTo>
                <a:lnTo>
                  <a:pt x="50800" y="0"/>
                </a:lnTo>
                <a:lnTo>
                  <a:pt x="50800" y="1727200"/>
                </a:lnTo>
                <a:lnTo>
                  <a:pt x="0" y="1727200"/>
                </a:lnTo>
                <a:lnTo>
                  <a:pt x="0" y="0"/>
                </a:lnTo>
                <a:close/>
              </a:path>
            </a:pathLst>
          </a:custGeom>
          <a:solidFill>
            <a:srgbClr val="C5A06D"/>
          </a:solidFill>
        </p:spPr>
      </p:sp>
      <p:sp>
        <p:nvSpPr>
          <p:cNvPr id="78" name="Text 76"/>
          <p:cNvSpPr/>
          <p:nvPr/>
        </p:nvSpPr>
        <p:spPr>
          <a:xfrm>
            <a:off x="11483692" y="7061212"/>
            <a:ext cx="41529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总时长</a:t>
            </a:r>
            <a:endParaRPr lang="en-US" sz="1600" dirty="0"/>
          </a:p>
        </p:txBody>
      </p:sp>
      <p:sp>
        <p:nvSpPr>
          <p:cNvPr id="79" name="Text 77"/>
          <p:cNvSpPr/>
          <p:nvPr/>
        </p:nvSpPr>
        <p:spPr>
          <a:xfrm>
            <a:off x="11483692" y="7518412"/>
            <a:ext cx="4267200" cy="508000"/>
          </a:xfrm>
          <a:prstGeom prst="rect">
            <a:avLst/>
          </a:prstGeom>
          <a:noFill/>
        </p:spPr>
        <p:txBody>
          <a:bodyPr wrap="square" lIns="0" tIns="0" rIns="0" bIns="0" rtlCol="0" anchor="ctr"/>
          <a:lstStyle/>
          <a:p>
            <a:pPr>
              <a:lnSpc>
                <a:spcPct val="90000"/>
              </a:lnSpc>
            </a:pPr>
            <a:r>
              <a:rPr lang="en-US" sz="36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19周</a:t>
            </a:r>
            <a:endParaRPr lang="en-US" sz="1600" dirty="0"/>
          </a:p>
        </p:txBody>
      </p:sp>
      <p:sp>
        <p:nvSpPr>
          <p:cNvPr id="80" name="Text 78"/>
          <p:cNvSpPr/>
          <p:nvPr/>
        </p:nvSpPr>
        <p:spPr>
          <a:xfrm>
            <a:off x="11483692" y="8077212"/>
            <a:ext cx="41402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约5个月</a:t>
            </a:r>
            <a:endParaRPr lang="en-US" sz="1600" dirty="0"/>
          </a:p>
        </p:txBody>
      </p:sp>
      <p:sp>
        <p:nvSpPr>
          <p:cNvPr id="82" name="Shape 7"/>
          <p:cNvSpPr/>
          <p:nvPr/>
        </p:nvSpPr>
        <p:spPr>
          <a:xfrm>
            <a:off x="855980" y="3759200"/>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83" name="Shape 7"/>
          <p:cNvSpPr/>
          <p:nvPr/>
        </p:nvSpPr>
        <p:spPr>
          <a:xfrm>
            <a:off x="855980" y="4318000"/>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25" name="Text 23"/>
          <p:cNvSpPr/>
          <p:nvPr/>
        </p:nvSpPr>
        <p:spPr>
          <a:xfrm>
            <a:off x="915670" y="4318000"/>
            <a:ext cx="3137535" cy="30480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2026.01.26 - 2026.02.25</a:t>
            </a:r>
            <a:endParaRPr lang="en-US" sz="1600" dirty="0"/>
          </a:p>
        </p:txBody>
      </p:sp>
      <p:sp>
        <p:nvSpPr>
          <p:cNvPr id="84" name="Shape 7"/>
          <p:cNvSpPr/>
          <p:nvPr/>
        </p:nvSpPr>
        <p:spPr>
          <a:xfrm>
            <a:off x="855980" y="4881245"/>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30" name="Text 28"/>
          <p:cNvSpPr/>
          <p:nvPr/>
        </p:nvSpPr>
        <p:spPr>
          <a:xfrm>
            <a:off x="915670" y="4878705"/>
            <a:ext cx="3111500" cy="353695"/>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2026.02.26 - 2026.03.25</a:t>
            </a:r>
            <a:endParaRPr lang="en-US" sz="1600" dirty="0"/>
          </a:p>
        </p:txBody>
      </p:sp>
      <p:sp>
        <p:nvSpPr>
          <p:cNvPr id="85" name="Shape 7"/>
          <p:cNvSpPr/>
          <p:nvPr/>
        </p:nvSpPr>
        <p:spPr>
          <a:xfrm>
            <a:off x="855980" y="5448300"/>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35" name="Text 33"/>
          <p:cNvSpPr/>
          <p:nvPr/>
        </p:nvSpPr>
        <p:spPr>
          <a:xfrm>
            <a:off x="889000" y="5467985"/>
            <a:ext cx="3124200" cy="33147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2026.03.26 - 2026.04.15</a:t>
            </a:r>
            <a:endParaRPr lang="en-US" sz="1600" dirty="0"/>
          </a:p>
        </p:txBody>
      </p:sp>
      <p:sp>
        <p:nvSpPr>
          <p:cNvPr id="86" name="Shape 7"/>
          <p:cNvSpPr/>
          <p:nvPr/>
        </p:nvSpPr>
        <p:spPr>
          <a:xfrm>
            <a:off x="855980" y="6080760"/>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40" name="Text 38"/>
          <p:cNvSpPr/>
          <p:nvPr/>
        </p:nvSpPr>
        <p:spPr>
          <a:xfrm>
            <a:off x="927735" y="6076950"/>
            <a:ext cx="3081020" cy="354965"/>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2026.04.16 - 2026.05.05</a:t>
            </a:r>
            <a:endParaRPr lang="en-US" sz="1600" dirty="0"/>
          </a:p>
        </p:txBody>
      </p:sp>
      <p:sp>
        <p:nvSpPr>
          <p:cNvPr id="87" name="Shape 7"/>
          <p:cNvSpPr/>
          <p:nvPr/>
        </p:nvSpPr>
        <p:spPr>
          <a:xfrm>
            <a:off x="855980" y="6710045"/>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45" name="Text 43"/>
          <p:cNvSpPr/>
          <p:nvPr/>
        </p:nvSpPr>
        <p:spPr>
          <a:xfrm>
            <a:off x="915670" y="6706235"/>
            <a:ext cx="3110865" cy="354965"/>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2026.05.06 - 2026.05.15</a:t>
            </a:r>
            <a:endParaRPr lang="en-US" sz="1600" dirty="0"/>
          </a:p>
        </p:txBody>
      </p:sp>
      <p:sp>
        <p:nvSpPr>
          <p:cNvPr id="88" name="Shape 7"/>
          <p:cNvSpPr/>
          <p:nvPr/>
        </p:nvSpPr>
        <p:spPr>
          <a:xfrm>
            <a:off x="838200" y="7320280"/>
            <a:ext cx="3119755" cy="351155"/>
          </a:xfrm>
          <a:custGeom>
            <a:avLst/>
            <a:gdLst/>
            <a:ahLst/>
            <a:cxnLst/>
            <a:rect l="l" t="t" r="r" b="b"/>
            <a:pathLst>
              <a:path w="1625600" h="711200">
                <a:moveTo>
                  <a:pt x="0" y="0"/>
                </a:moveTo>
                <a:lnTo>
                  <a:pt x="1625600" y="0"/>
                </a:lnTo>
                <a:lnTo>
                  <a:pt x="1625600" y="711200"/>
                </a:lnTo>
                <a:lnTo>
                  <a:pt x="0" y="711200"/>
                </a:lnTo>
                <a:lnTo>
                  <a:pt x="0" y="0"/>
                </a:lnTo>
                <a:close/>
              </a:path>
            </a:pathLst>
          </a:custGeom>
          <a:solidFill>
            <a:srgbClr val="C5A06D"/>
          </a:solidFill>
        </p:spPr>
      </p:sp>
      <p:sp>
        <p:nvSpPr>
          <p:cNvPr id="50" name="Text 48"/>
          <p:cNvSpPr/>
          <p:nvPr/>
        </p:nvSpPr>
        <p:spPr>
          <a:xfrm>
            <a:off x="1045210" y="7320280"/>
            <a:ext cx="2911475" cy="315595"/>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2026.05.16 - 2026.05.25</a:t>
            </a:r>
            <a:endParaRPr lang="en-US" sz="1600" dirty="0"/>
          </a:p>
        </p:txBody>
      </p:sp>
      <p:sp>
        <p:nvSpPr>
          <p:cNvPr id="20" name="Text 18"/>
          <p:cNvSpPr/>
          <p:nvPr/>
        </p:nvSpPr>
        <p:spPr>
          <a:xfrm>
            <a:off x="1104900" y="3766185"/>
            <a:ext cx="2665095" cy="34417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2026.01.06 - 2026.01.25</a:t>
            </a:r>
            <a:endParaRPr lang="en-US" sz="1600" dirty="0"/>
          </a:p>
        </p:txBody>
      </p:sp>
      <p:sp>
        <p:nvSpPr>
          <p:cNvPr id="15" name="Text 13"/>
          <p:cNvSpPr/>
          <p:nvPr/>
        </p:nvSpPr>
        <p:spPr>
          <a:xfrm>
            <a:off x="1135380" y="3265805"/>
            <a:ext cx="2634615" cy="269240"/>
          </a:xfrm>
          <a:prstGeom prst="rect">
            <a:avLst/>
          </a:prstGeom>
          <a:noFill/>
        </p:spPr>
        <p:txBody>
          <a:bodyPr wrap="square" lIns="0" tIns="0" rIns="0" bIns="0" rtlCol="0" anchor="ctr"/>
          <a:lstStyle/>
          <a:p>
            <a:pPr algn="ct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2025.12.26 - 2026.01.05</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EXPECTED OUTCOMES</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预期成果与交付物</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4914900" cy="5791200"/>
          </a:xfrm>
          <a:custGeom>
            <a:avLst/>
            <a:gdLst/>
            <a:ahLst/>
            <a:cxnLst/>
            <a:rect l="l" t="t" r="r" b="b"/>
            <a:pathLst>
              <a:path w="4914900" h="5791200">
                <a:moveTo>
                  <a:pt x="0" y="0"/>
                </a:moveTo>
                <a:lnTo>
                  <a:pt x="4914900" y="0"/>
                </a:lnTo>
                <a:lnTo>
                  <a:pt x="4914900" y="5791200"/>
                </a:lnTo>
                <a:lnTo>
                  <a:pt x="0" y="5791200"/>
                </a:lnTo>
                <a:lnTo>
                  <a:pt x="0" y="0"/>
                </a:lnTo>
                <a:close/>
              </a:path>
            </a:pathLst>
          </a:custGeom>
          <a:solidFill>
            <a:srgbClr val="C5A06D">
              <a:alpha val="14902"/>
            </a:srgbClr>
          </a:solidFill>
          <a:ln w="25400">
            <a:solidFill>
              <a:srgbClr val="C5A06D"/>
            </a:solidFill>
            <a:prstDash val="solid"/>
          </a:ln>
        </p:spPr>
      </p:sp>
      <p:sp>
        <p:nvSpPr>
          <p:cNvPr id="6" name="Shape 4"/>
          <p:cNvSpPr/>
          <p:nvPr/>
        </p:nvSpPr>
        <p:spPr>
          <a:xfrm>
            <a:off x="787400" y="21336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7" name="Text 5"/>
          <p:cNvSpPr/>
          <p:nvPr/>
        </p:nvSpPr>
        <p:spPr>
          <a:xfrm>
            <a:off x="1040266" y="2260600"/>
            <a:ext cx="393700" cy="457200"/>
          </a:xfrm>
          <a:prstGeom prst="rect">
            <a:avLst/>
          </a:prstGeom>
          <a:noFill/>
        </p:spPr>
        <p:txBody>
          <a:bodyPr wrap="square" lIns="0" tIns="0" rIns="0" bIns="0" rtlCol="0" anchor="ctr"/>
          <a:lstStyle/>
          <a:p>
            <a:pPr>
              <a:lnSpc>
                <a:spcPct val="100000"/>
              </a:lnSpc>
            </a:pPr>
            <a:r>
              <a:rPr lang="en-US" sz="3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1</a:t>
            </a:r>
            <a:endParaRPr lang="en-US" sz="1600" dirty="0"/>
          </a:p>
        </p:txBody>
      </p:sp>
      <p:sp>
        <p:nvSpPr>
          <p:cNvPr id="8" name="Text 6"/>
          <p:cNvSpPr/>
          <p:nvPr/>
        </p:nvSpPr>
        <p:spPr>
          <a:xfrm>
            <a:off x="1651000" y="2286000"/>
            <a:ext cx="1371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文档资料</a:t>
            </a:r>
            <a:endParaRPr lang="en-US" sz="1600" dirty="0"/>
          </a:p>
        </p:txBody>
      </p:sp>
      <p:sp>
        <p:nvSpPr>
          <p:cNvPr id="9" name="Shape 7"/>
          <p:cNvSpPr/>
          <p:nvPr/>
        </p:nvSpPr>
        <p:spPr>
          <a:xfrm>
            <a:off x="812800" y="3179192"/>
            <a:ext cx="4356100" cy="990600"/>
          </a:xfrm>
          <a:custGeom>
            <a:avLst/>
            <a:gdLst/>
            <a:ahLst/>
            <a:cxnLst/>
            <a:rect l="l" t="t" r="r" b="b"/>
            <a:pathLst>
              <a:path w="4356100" h="990600">
                <a:moveTo>
                  <a:pt x="0" y="0"/>
                </a:moveTo>
                <a:lnTo>
                  <a:pt x="4356100" y="0"/>
                </a:lnTo>
                <a:lnTo>
                  <a:pt x="4356100" y="990600"/>
                </a:lnTo>
                <a:lnTo>
                  <a:pt x="0" y="990600"/>
                </a:lnTo>
                <a:lnTo>
                  <a:pt x="0" y="0"/>
                </a:lnTo>
                <a:close/>
              </a:path>
            </a:pathLst>
          </a:custGeom>
          <a:solidFill>
            <a:srgbClr val="1A1D21">
              <a:alpha val="50196"/>
            </a:srgbClr>
          </a:solidFill>
        </p:spPr>
      </p:sp>
      <p:sp>
        <p:nvSpPr>
          <p:cNvPr id="10" name="Shape 8"/>
          <p:cNvSpPr/>
          <p:nvPr/>
        </p:nvSpPr>
        <p:spPr>
          <a:xfrm>
            <a:off x="812800" y="3179192"/>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11" name="Text 9"/>
          <p:cNvSpPr/>
          <p:nvPr/>
        </p:nvSpPr>
        <p:spPr>
          <a:xfrm>
            <a:off x="990600" y="3331592"/>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开题报告</a:t>
            </a:r>
            <a:endParaRPr lang="en-US" sz="1600" dirty="0"/>
          </a:p>
        </p:txBody>
      </p:sp>
      <p:sp>
        <p:nvSpPr>
          <p:cNvPr id="12" name="Text 10"/>
          <p:cNvSpPr/>
          <p:nvPr/>
        </p:nvSpPr>
        <p:spPr>
          <a:xfrm>
            <a:off x="990600" y="3737992"/>
            <a:ext cx="41275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完整的毕业设计开题报告一份</a:t>
            </a:r>
            <a:endParaRPr lang="en-US" sz="1600" dirty="0"/>
          </a:p>
        </p:txBody>
      </p:sp>
      <p:sp>
        <p:nvSpPr>
          <p:cNvPr id="13" name="Shape 11"/>
          <p:cNvSpPr/>
          <p:nvPr/>
        </p:nvSpPr>
        <p:spPr>
          <a:xfrm>
            <a:off x="812800" y="4584638"/>
            <a:ext cx="4356100" cy="990600"/>
          </a:xfrm>
          <a:custGeom>
            <a:avLst/>
            <a:gdLst/>
            <a:ahLst/>
            <a:cxnLst/>
            <a:rect l="l" t="t" r="r" b="b"/>
            <a:pathLst>
              <a:path w="4356100" h="990600">
                <a:moveTo>
                  <a:pt x="0" y="0"/>
                </a:moveTo>
                <a:lnTo>
                  <a:pt x="4356100" y="0"/>
                </a:lnTo>
                <a:lnTo>
                  <a:pt x="4356100" y="990600"/>
                </a:lnTo>
                <a:lnTo>
                  <a:pt x="0" y="990600"/>
                </a:lnTo>
                <a:lnTo>
                  <a:pt x="0" y="0"/>
                </a:lnTo>
                <a:close/>
              </a:path>
            </a:pathLst>
          </a:custGeom>
          <a:solidFill>
            <a:srgbClr val="1A1D21">
              <a:alpha val="50196"/>
            </a:srgbClr>
          </a:solidFill>
        </p:spPr>
      </p:sp>
      <p:sp>
        <p:nvSpPr>
          <p:cNvPr id="14" name="Shape 12"/>
          <p:cNvSpPr/>
          <p:nvPr/>
        </p:nvSpPr>
        <p:spPr>
          <a:xfrm>
            <a:off x="812800" y="4584638"/>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15" name="Text 13"/>
          <p:cNvSpPr/>
          <p:nvPr/>
        </p:nvSpPr>
        <p:spPr>
          <a:xfrm>
            <a:off x="990600" y="4737038"/>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英文翻译材料</a:t>
            </a:r>
            <a:endParaRPr lang="en-US" sz="1600" dirty="0"/>
          </a:p>
        </p:txBody>
      </p:sp>
      <p:sp>
        <p:nvSpPr>
          <p:cNvPr id="16" name="Text 14"/>
          <p:cNvSpPr/>
          <p:nvPr/>
        </p:nvSpPr>
        <p:spPr>
          <a:xfrm>
            <a:off x="990600" y="5143438"/>
            <a:ext cx="41275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不少于6000字符的英文原文和译文</a:t>
            </a:r>
            <a:endParaRPr lang="en-US" sz="1600" dirty="0"/>
          </a:p>
        </p:txBody>
      </p:sp>
      <p:sp>
        <p:nvSpPr>
          <p:cNvPr id="17" name="Shape 15"/>
          <p:cNvSpPr/>
          <p:nvPr/>
        </p:nvSpPr>
        <p:spPr>
          <a:xfrm>
            <a:off x="812800" y="5990084"/>
            <a:ext cx="4356100" cy="1270000"/>
          </a:xfrm>
          <a:custGeom>
            <a:avLst/>
            <a:gdLst/>
            <a:ahLst/>
            <a:cxnLst/>
            <a:rect l="l" t="t" r="r" b="b"/>
            <a:pathLst>
              <a:path w="4356100" h="1270000">
                <a:moveTo>
                  <a:pt x="0" y="0"/>
                </a:moveTo>
                <a:lnTo>
                  <a:pt x="4356100" y="0"/>
                </a:lnTo>
                <a:lnTo>
                  <a:pt x="4356100" y="1270000"/>
                </a:lnTo>
                <a:lnTo>
                  <a:pt x="0" y="1270000"/>
                </a:lnTo>
                <a:lnTo>
                  <a:pt x="0" y="0"/>
                </a:lnTo>
                <a:close/>
              </a:path>
            </a:pathLst>
          </a:custGeom>
          <a:solidFill>
            <a:srgbClr val="1A1D21">
              <a:alpha val="50196"/>
            </a:srgbClr>
          </a:solidFill>
        </p:spPr>
      </p:sp>
      <p:sp>
        <p:nvSpPr>
          <p:cNvPr id="18" name="Shape 16"/>
          <p:cNvSpPr/>
          <p:nvPr/>
        </p:nvSpPr>
        <p:spPr>
          <a:xfrm>
            <a:off x="812800" y="5990084"/>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19" name="Text 17"/>
          <p:cNvSpPr/>
          <p:nvPr/>
        </p:nvSpPr>
        <p:spPr>
          <a:xfrm>
            <a:off x="990600" y="6142484"/>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毕业论文</a:t>
            </a:r>
            <a:endParaRPr lang="en-US" sz="1600" dirty="0"/>
          </a:p>
        </p:txBody>
      </p:sp>
      <p:sp>
        <p:nvSpPr>
          <p:cNvPr id="20" name="Text 18"/>
          <p:cNvSpPr/>
          <p:nvPr/>
        </p:nvSpPr>
        <p:spPr>
          <a:xfrm>
            <a:off x="990600" y="6548884"/>
            <a:ext cx="41275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二万汉字以上,附中英文摘要(英文摘要300-500单词)</a:t>
            </a:r>
            <a:endParaRPr lang="en-US" sz="1600" dirty="0"/>
          </a:p>
        </p:txBody>
      </p:sp>
      <p:sp>
        <p:nvSpPr>
          <p:cNvPr id="21" name="Shape 19"/>
          <p:cNvSpPr/>
          <p:nvPr/>
        </p:nvSpPr>
        <p:spPr>
          <a:xfrm>
            <a:off x="5668396" y="1866900"/>
            <a:ext cx="4914900" cy="5791200"/>
          </a:xfrm>
          <a:custGeom>
            <a:avLst/>
            <a:gdLst/>
            <a:ahLst/>
            <a:cxnLst/>
            <a:rect l="l" t="t" r="r" b="b"/>
            <a:pathLst>
              <a:path w="4914900" h="5791200">
                <a:moveTo>
                  <a:pt x="0" y="0"/>
                </a:moveTo>
                <a:lnTo>
                  <a:pt x="4914900" y="0"/>
                </a:lnTo>
                <a:lnTo>
                  <a:pt x="4914900" y="5791200"/>
                </a:lnTo>
                <a:lnTo>
                  <a:pt x="0" y="5791200"/>
                </a:lnTo>
                <a:lnTo>
                  <a:pt x="0" y="0"/>
                </a:lnTo>
                <a:close/>
              </a:path>
            </a:pathLst>
          </a:custGeom>
          <a:solidFill>
            <a:srgbClr val="C5A06D">
              <a:alpha val="14902"/>
            </a:srgbClr>
          </a:solidFill>
          <a:ln w="25400">
            <a:solidFill>
              <a:srgbClr val="C5A06D"/>
            </a:solidFill>
            <a:prstDash val="solid"/>
          </a:ln>
        </p:spPr>
      </p:sp>
      <p:sp>
        <p:nvSpPr>
          <p:cNvPr id="22" name="Shape 20"/>
          <p:cNvSpPr/>
          <p:nvPr/>
        </p:nvSpPr>
        <p:spPr>
          <a:xfrm>
            <a:off x="5935096" y="21336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23" name="Text 21"/>
          <p:cNvSpPr/>
          <p:nvPr/>
        </p:nvSpPr>
        <p:spPr>
          <a:xfrm>
            <a:off x="6187962" y="2260600"/>
            <a:ext cx="393700" cy="457200"/>
          </a:xfrm>
          <a:prstGeom prst="rect">
            <a:avLst/>
          </a:prstGeom>
          <a:noFill/>
        </p:spPr>
        <p:txBody>
          <a:bodyPr wrap="square" lIns="0" tIns="0" rIns="0" bIns="0" rtlCol="0" anchor="ctr"/>
          <a:lstStyle/>
          <a:p>
            <a:pPr>
              <a:lnSpc>
                <a:spcPct val="100000"/>
              </a:lnSpc>
            </a:pPr>
            <a:r>
              <a:rPr lang="en-US" sz="3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2</a:t>
            </a:r>
            <a:endParaRPr lang="en-US" sz="1600" dirty="0"/>
          </a:p>
        </p:txBody>
      </p:sp>
      <p:sp>
        <p:nvSpPr>
          <p:cNvPr id="24" name="Text 22"/>
          <p:cNvSpPr/>
          <p:nvPr/>
        </p:nvSpPr>
        <p:spPr>
          <a:xfrm>
            <a:off x="6798696" y="2286000"/>
            <a:ext cx="1371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设计资料</a:t>
            </a:r>
            <a:endParaRPr lang="en-US" sz="1600" dirty="0"/>
          </a:p>
        </p:txBody>
      </p:sp>
      <p:sp>
        <p:nvSpPr>
          <p:cNvPr id="25" name="Shape 23"/>
          <p:cNvSpPr/>
          <p:nvPr/>
        </p:nvSpPr>
        <p:spPr>
          <a:xfrm>
            <a:off x="5960496" y="3132646"/>
            <a:ext cx="4356100" cy="990600"/>
          </a:xfrm>
          <a:custGeom>
            <a:avLst/>
            <a:gdLst/>
            <a:ahLst/>
            <a:cxnLst/>
            <a:rect l="l" t="t" r="r" b="b"/>
            <a:pathLst>
              <a:path w="4356100" h="990600">
                <a:moveTo>
                  <a:pt x="0" y="0"/>
                </a:moveTo>
                <a:lnTo>
                  <a:pt x="4356100" y="0"/>
                </a:lnTo>
                <a:lnTo>
                  <a:pt x="4356100" y="990600"/>
                </a:lnTo>
                <a:lnTo>
                  <a:pt x="0" y="990600"/>
                </a:lnTo>
                <a:lnTo>
                  <a:pt x="0" y="0"/>
                </a:lnTo>
                <a:close/>
              </a:path>
            </a:pathLst>
          </a:custGeom>
          <a:solidFill>
            <a:srgbClr val="1A1D21">
              <a:alpha val="50196"/>
            </a:srgbClr>
          </a:solidFill>
        </p:spPr>
      </p:sp>
      <p:sp>
        <p:nvSpPr>
          <p:cNvPr id="26" name="Shape 24"/>
          <p:cNvSpPr/>
          <p:nvPr/>
        </p:nvSpPr>
        <p:spPr>
          <a:xfrm>
            <a:off x="5960496" y="3132646"/>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27" name="Text 25"/>
          <p:cNvSpPr/>
          <p:nvPr/>
        </p:nvSpPr>
        <p:spPr>
          <a:xfrm>
            <a:off x="6138296" y="3285046"/>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硬件电路图</a:t>
            </a:r>
            <a:endParaRPr lang="en-US" sz="1600" dirty="0"/>
          </a:p>
        </p:txBody>
      </p:sp>
      <p:sp>
        <p:nvSpPr>
          <p:cNvPr id="28" name="Text 26"/>
          <p:cNvSpPr/>
          <p:nvPr/>
        </p:nvSpPr>
        <p:spPr>
          <a:xfrm>
            <a:off x="6138296" y="3691446"/>
            <a:ext cx="41275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完整的系统电路原理图和PCB设计文件</a:t>
            </a:r>
            <a:endParaRPr lang="en-US" sz="1600" dirty="0"/>
          </a:p>
        </p:txBody>
      </p:sp>
      <p:sp>
        <p:nvSpPr>
          <p:cNvPr id="29" name="Shape 27"/>
          <p:cNvSpPr/>
          <p:nvPr/>
        </p:nvSpPr>
        <p:spPr>
          <a:xfrm>
            <a:off x="5960496" y="4444938"/>
            <a:ext cx="4356100" cy="1270000"/>
          </a:xfrm>
          <a:custGeom>
            <a:avLst/>
            <a:gdLst/>
            <a:ahLst/>
            <a:cxnLst/>
            <a:rect l="l" t="t" r="r" b="b"/>
            <a:pathLst>
              <a:path w="4356100" h="1270000">
                <a:moveTo>
                  <a:pt x="0" y="0"/>
                </a:moveTo>
                <a:lnTo>
                  <a:pt x="4356100" y="0"/>
                </a:lnTo>
                <a:lnTo>
                  <a:pt x="4356100" y="1270000"/>
                </a:lnTo>
                <a:lnTo>
                  <a:pt x="0" y="1270000"/>
                </a:lnTo>
                <a:lnTo>
                  <a:pt x="0" y="0"/>
                </a:lnTo>
                <a:close/>
              </a:path>
            </a:pathLst>
          </a:custGeom>
          <a:solidFill>
            <a:srgbClr val="1A1D21">
              <a:alpha val="50196"/>
            </a:srgbClr>
          </a:solidFill>
        </p:spPr>
      </p:sp>
      <p:sp>
        <p:nvSpPr>
          <p:cNvPr id="30" name="Shape 28"/>
          <p:cNvSpPr/>
          <p:nvPr/>
        </p:nvSpPr>
        <p:spPr>
          <a:xfrm>
            <a:off x="5960496" y="4444938"/>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31" name="Text 29"/>
          <p:cNvSpPr/>
          <p:nvPr/>
        </p:nvSpPr>
        <p:spPr>
          <a:xfrm>
            <a:off x="6138296" y="4597338"/>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软件源程序清单</a:t>
            </a:r>
            <a:endParaRPr lang="en-US" sz="1600" dirty="0"/>
          </a:p>
        </p:txBody>
      </p:sp>
      <p:sp>
        <p:nvSpPr>
          <p:cNvPr id="32" name="Text 30"/>
          <p:cNvSpPr/>
          <p:nvPr/>
        </p:nvSpPr>
        <p:spPr>
          <a:xfrm>
            <a:off x="6138296" y="5003738"/>
            <a:ext cx="41275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嵌入式程序源代码、APP源代码及系统框图、软件流程图</a:t>
            </a:r>
            <a:endParaRPr lang="en-US" sz="1600" dirty="0"/>
          </a:p>
        </p:txBody>
      </p:sp>
      <p:sp>
        <p:nvSpPr>
          <p:cNvPr id="33" name="Shape 31"/>
          <p:cNvSpPr/>
          <p:nvPr/>
        </p:nvSpPr>
        <p:spPr>
          <a:xfrm>
            <a:off x="5960496" y="6036630"/>
            <a:ext cx="4356100" cy="1270000"/>
          </a:xfrm>
          <a:custGeom>
            <a:avLst/>
            <a:gdLst/>
            <a:ahLst/>
            <a:cxnLst/>
            <a:rect l="l" t="t" r="r" b="b"/>
            <a:pathLst>
              <a:path w="4356100" h="1270000">
                <a:moveTo>
                  <a:pt x="0" y="0"/>
                </a:moveTo>
                <a:lnTo>
                  <a:pt x="4356100" y="0"/>
                </a:lnTo>
                <a:lnTo>
                  <a:pt x="4356100" y="1270000"/>
                </a:lnTo>
                <a:lnTo>
                  <a:pt x="0" y="1270000"/>
                </a:lnTo>
                <a:lnTo>
                  <a:pt x="0" y="0"/>
                </a:lnTo>
                <a:close/>
              </a:path>
            </a:pathLst>
          </a:custGeom>
          <a:solidFill>
            <a:srgbClr val="1A1D21">
              <a:alpha val="50196"/>
            </a:srgbClr>
          </a:solidFill>
        </p:spPr>
      </p:sp>
      <p:sp>
        <p:nvSpPr>
          <p:cNvPr id="34" name="Shape 32"/>
          <p:cNvSpPr/>
          <p:nvPr/>
        </p:nvSpPr>
        <p:spPr>
          <a:xfrm>
            <a:off x="5960496" y="6036630"/>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35" name="Text 33"/>
          <p:cNvSpPr/>
          <p:nvPr/>
        </p:nvSpPr>
        <p:spPr>
          <a:xfrm>
            <a:off x="6138296" y="6189030"/>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系统设计文档</a:t>
            </a:r>
            <a:endParaRPr lang="en-US" sz="1600" dirty="0"/>
          </a:p>
        </p:txBody>
      </p:sp>
      <p:sp>
        <p:nvSpPr>
          <p:cNvPr id="36" name="Text 34"/>
          <p:cNvSpPr/>
          <p:nvPr/>
        </p:nvSpPr>
        <p:spPr>
          <a:xfrm>
            <a:off x="6138296" y="6595430"/>
            <a:ext cx="41275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详细的技术规格说明书、接口定义文档、使用说明书</a:t>
            </a:r>
            <a:endParaRPr lang="en-US" sz="1600" dirty="0"/>
          </a:p>
        </p:txBody>
      </p:sp>
      <p:sp>
        <p:nvSpPr>
          <p:cNvPr id="37" name="Shape 35"/>
          <p:cNvSpPr/>
          <p:nvPr/>
        </p:nvSpPr>
        <p:spPr>
          <a:xfrm>
            <a:off x="10816148" y="1866900"/>
            <a:ext cx="4914900" cy="5791200"/>
          </a:xfrm>
          <a:custGeom>
            <a:avLst/>
            <a:gdLst/>
            <a:ahLst/>
            <a:cxnLst/>
            <a:rect l="l" t="t" r="r" b="b"/>
            <a:pathLst>
              <a:path w="4914900" h="5791200">
                <a:moveTo>
                  <a:pt x="0" y="0"/>
                </a:moveTo>
                <a:lnTo>
                  <a:pt x="4914900" y="0"/>
                </a:lnTo>
                <a:lnTo>
                  <a:pt x="4914900" y="5791200"/>
                </a:lnTo>
                <a:lnTo>
                  <a:pt x="0" y="5791200"/>
                </a:lnTo>
                <a:lnTo>
                  <a:pt x="0" y="0"/>
                </a:lnTo>
                <a:close/>
              </a:path>
            </a:pathLst>
          </a:custGeom>
          <a:solidFill>
            <a:srgbClr val="C5A06D">
              <a:alpha val="14902"/>
            </a:srgbClr>
          </a:solidFill>
          <a:ln w="25400">
            <a:solidFill>
              <a:srgbClr val="C5A06D"/>
            </a:solidFill>
            <a:prstDash val="solid"/>
          </a:ln>
        </p:spPr>
      </p:sp>
      <p:sp>
        <p:nvSpPr>
          <p:cNvPr id="38" name="Shape 36"/>
          <p:cNvSpPr/>
          <p:nvPr/>
        </p:nvSpPr>
        <p:spPr>
          <a:xfrm>
            <a:off x="11082848" y="21336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39" name="Text 37"/>
          <p:cNvSpPr/>
          <p:nvPr/>
        </p:nvSpPr>
        <p:spPr>
          <a:xfrm>
            <a:off x="11335714" y="2260600"/>
            <a:ext cx="393700" cy="457200"/>
          </a:xfrm>
          <a:prstGeom prst="rect">
            <a:avLst/>
          </a:prstGeom>
          <a:noFill/>
        </p:spPr>
        <p:txBody>
          <a:bodyPr wrap="square" lIns="0" tIns="0" rIns="0" bIns="0" rtlCol="0" anchor="ctr"/>
          <a:lstStyle/>
          <a:p>
            <a:pPr>
              <a:lnSpc>
                <a:spcPct val="100000"/>
              </a:lnSpc>
            </a:pPr>
            <a:r>
              <a:rPr lang="en-US" sz="3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3</a:t>
            </a:r>
            <a:endParaRPr lang="en-US" sz="1600" dirty="0"/>
          </a:p>
        </p:txBody>
      </p:sp>
      <p:sp>
        <p:nvSpPr>
          <p:cNvPr id="40" name="Text 38"/>
          <p:cNvSpPr/>
          <p:nvPr/>
        </p:nvSpPr>
        <p:spPr>
          <a:xfrm>
            <a:off x="11946448" y="2286000"/>
            <a:ext cx="1371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实物成果</a:t>
            </a:r>
            <a:endParaRPr lang="en-US" sz="1600" dirty="0"/>
          </a:p>
        </p:txBody>
      </p:sp>
      <p:sp>
        <p:nvSpPr>
          <p:cNvPr id="41" name="Shape 39"/>
          <p:cNvSpPr/>
          <p:nvPr/>
        </p:nvSpPr>
        <p:spPr>
          <a:xfrm>
            <a:off x="11108248" y="3132646"/>
            <a:ext cx="4356100" cy="990600"/>
          </a:xfrm>
          <a:custGeom>
            <a:avLst/>
            <a:gdLst/>
            <a:ahLst/>
            <a:cxnLst/>
            <a:rect l="l" t="t" r="r" b="b"/>
            <a:pathLst>
              <a:path w="4356100" h="990600">
                <a:moveTo>
                  <a:pt x="0" y="0"/>
                </a:moveTo>
                <a:lnTo>
                  <a:pt x="4356100" y="0"/>
                </a:lnTo>
                <a:lnTo>
                  <a:pt x="4356100" y="990600"/>
                </a:lnTo>
                <a:lnTo>
                  <a:pt x="0" y="990600"/>
                </a:lnTo>
                <a:lnTo>
                  <a:pt x="0" y="0"/>
                </a:lnTo>
                <a:close/>
              </a:path>
            </a:pathLst>
          </a:custGeom>
          <a:solidFill>
            <a:srgbClr val="1A1D21">
              <a:alpha val="50196"/>
            </a:srgbClr>
          </a:solidFill>
        </p:spPr>
      </p:sp>
      <p:sp>
        <p:nvSpPr>
          <p:cNvPr id="42" name="Shape 40"/>
          <p:cNvSpPr/>
          <p:nvPr/>
        </p:nvSpPr>
        <p:spPr>
          <a:xfrm>
            <a:off x="11108248" y="3132646"/>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43" name="Text 41"/>
          <p:cNvSpPr/>
          <p:nvPr/>
        </p:nvSpPr>
        <p:spPr>
          <a:xfrm>
            <a:off x="11286048" y="3285046"/>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实物样机</a:t>
            </a:r>
            <a:endParaRPr lang="en-US" sz="1600" dirty="0"/>
          </a:p>
        </p:txBody>
      </p:sp>
      <p:sp>
        <p:nvSpPr>
          <p:cNvPr id="44" name="Text 42"/>
          <p:cNvSpPr/>
          <p:nvPr/>
        </p:nvSpPr>
        <p:spPr>
          <a:xfrm>
            <a:off x="11286048" y="3691446"/>
            <a:ext cx="41275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功能完整的白噪音疗愈音箱样机一台</a:t>
            </a:r>
            <a:endParaRPr lang="en-US" sz="1600" dirty="0"/>
          </a:p>
        </p:txBody>
      </p:sp>
      <p:sp>
        <p:nvSpPr>
          <p:cNvPr id="45" name="Shape 43"/>
          <p:cNvSpPr/>
          <p:nvPr/>
        </p:nvSpPr>
        <p:spPr>
          <a:xfrm>
            <a:off x="11108248" y="4444938"/>
            <a:ext cx="4356100" cy="1270000"/>
          </a:xfrm>
          <a:custGeom>
            <a:avLst/>
            <a:gdLst/>
            <a:ahLst/>
            <a:cxnLst/>
            <a:rect l="l" t="t" r="r" b="b"/>
            <a:pathLst>
              <a:path w="4356100" h="1270000">
                <a:moveTo>
                  <a:pt x="0" y="0"/>
                </a:moveTo>
                <a:lnTo>
                  <a:pt x="4356100" y="0"/>
                </a:lnTo>
                <a:lnTo>
                  <a:pt x="4356100" y="1270000"/>
                </a:lnTo>
                <a:lnTo>
                  <a:pt x="0" y="1270000"/>
                </a:lnTo>
                <a:lnTo>
                  <a:pt x="0" y="0"/>
                </a:lnTo>
                <a:close/>
              </a:path>
            </a:pathLst>
          </a:custGeom>
          <a:solidFill>
            <a:srgbClr val="1A1D21">
              <a:alpha val="50196"/>
            </a:srgbClr>
          </a:solidFill>
        </p:spPr>
      </p:sp>
      <p:sp>
        <p:nvSpPr>
          <p:cNvPr id="46" name="Shape 44"/>
          <p:cNvSpPr/>
          <p:nvPr/>
        </p:nvSpPr>
        <p:spPr>
          <a:xfrm>
            <a:off x="11108248" y="4444938"/>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47" name="Text 45"/>
          <p:cNvSpPr/>
          <p:nvPr/>
        </p:nvSpPr>
        <p:spPr>
          <a:xfrm>
            <a:off x="11286048" y="4597338"/>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功能演示</a:t>
            </a:r>
            <a:endParaRPr lang="en-US" sz="1600" dirty="0"/>
          </a:p>
        </p:txBody>
      </p:sp>
      <p:sp>
        <p:nvSpPr>
          <p:cNvPr id="48" name="Text 46"/>
          <p:cNvSpPr/>
          <p:nvPr/>
        </p:nvSpPr>
        <p:spPr>
          <a:xfrm>
            <a:off x="11286048" y="5003738"/>
            <a:ext cx="41275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实现所有设计功能,包括音频播放、灯光控制、蓝牙通信、APP远程控制等</a:t>
            </a:r>
            <a:endParaRPr lang="en-US" sz="1600" dirty="0"/>
          </a:p>
        </p:txBody>
      </p:sp>
      <p:sp>
        <p:nvSpPr>
          <p:cNvPr id="49" name="Shape 47"/>
          <p:cNvSpPr/>
          <p:nvPr/>
        </p:nvSpPr>
        <p:spPr>
          <a:xfrm>
            <a:off x="11108248" y="6036630"/>
            <a:ext cx="4356100" cy="1270000"/>
          </a:xfrm>
          <a:custGeom>
            <a:avLst/>
            <a:gdLst/>
            <a:ahLst/>
            <a:cxnLst/>
            <a:rect l="l" t="t" r="r" b="b"/>
            <a:pathLst>
              <a:path w="4356100" h="1270000">
                <a:moveTo>
                  <a:pt x="0" y="0"/>
                </a:moveTo>
                <a:lnTo>
                  <a:pt x="4356100" y="0"/>
                </a:lnTo>
                <a:lnTo>
                  <a:pt x="4356100" y="1270000"/>
                </a:lnTo>
                <a:lnTo>
                  <a:pt x="0" y="1270000"/>
                </a:lnTo>
                <a:lnTo>
                  <a:pt x="0" y="0"/>
                </a:lnTo>
                <a:close/>
              </a:path>
            </a:pathLst>
          </a:custGeom>
          <a:solidFill>
            <a:srgbClr val="1A1D21">
              <a:alpha val="50196"/>
            </a:srgbClr>
          </a:solidFill>
        </p:spPr>
      </p:sp>
      <p:sp>
        <p:nvSpPr>
          <p:cNvPr id="50" name="Shape 48"/>
          <p:cNvSpPr/>
          <p:nvPr/>
        </p:nvSpPr>
        <p:spPr>
          <a:xfrm>
            <a:off x="11108248" y="6036630"/>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51" name="Text 49"/>
          <p:cNvSpPr/>
          <p:nvPr/>
        </p:nvSpPr>
        <p:spPr>
          <a:xfrm>
            <a:off x="11286048" y="6189030"/>
            <a:ext cx="41402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性能达标</a:t>
            </a:r>
            <a:endParaRPr lang="en-US" sz="1600" dirty="0"/>
          </a:p>
        </p:txBody>
      </p:sp>
      <p:sp>
        <p:nvSpPr>
          <p:cNvPr id="52" name="Text 50"/>
          <p:cNvSpPr/>
          <p:nvPr/>
        </p:nvSpPr>
        <p:spPr>
          <a:xfrm>
            <a:off x="11286048" y="6595430"/>
            <a:ext cx="41275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满足所有关键性能指标要求(功耗、传输距离、噪音控制等)</a:t>
            </a:r>
            <a:endParaRPr lang="en-US" sz="1600" dirty="0"/>
          </a:p>
        </p:txBody>
      </p:sp>
      <p:sp>
        <p:nvSpPr>
          <p:cNvPr id="53" name="Shape 51"/>
          <p:cNvSpPr/>
          <p:nvPr/>
        </p:nvSpPr>
        <p:spPr>
          <a:xfrm>
            <a:off x="533400" y="7874000"/>
            <a:ext cx="15214600" cy="762000"/>
          </a:xfrm>
          <a:custGeom>
            <a:avLst/>
            <a:gdLst/>
            <a:ahLst/>
            <a:cxnLst/>
            <a:rect l="l" t="t" r="r" b="b"/>
            <a:pathLst>
              <a:path w="15214600" h="762000">
                <a:moveTo>
                  <a:pt x="0" y="0"/>
                </a:moveTo>
                <a:lnTo>
                  <a:pt x="15214600" y="0"/>
                </a:lnTo>
                <a:lnTo>
                  <a:pt x="15214600" y="762000"/>
                </a:lnTo>
                <a:lnTo>
                  <a:pt x="0" y="762000"/>
                </a:lnTo>
                <a:lnTo>
                  <a:pt x="0" y="0"/>
                </a:lnTo>
                <a:close/>
              </a:path>
            </a:pathLst>
          </a:custGeom>
          <a:solidFill>
            <a:srgbClr val="C5A06D">
              <a:alpha val="20000"/>
            </a:srgbClr>
          </a:solidFill>
        </p:spPr>
      </p:sp>
      <p:sp>
        <p:nvSpPr>
          <p:cNvPr id="54" name="Shape 52"/>
          <p:cNvSpPr/>
          <p:nvPr/>
        </p:nvSpPr>
        <p:spPr>
          <a:xfrm>
            <a:off x="533400" y="7874000"/>
            <a:ext cx="50800" cy="762000"/>
          </a:xfrm>
          <a:custGeom>
            <a:avLst/>
            <a:gdLst/>
            <a:ahLst/>
            <a:cxnLst/>
            <a:rect l="l" t="t" r="r" b="b"/>
            <a:pathLst>
              <a:path w="50800" h="762000">
                <a:moveTo>
                  <a:pt x="0" y="0"/>
                </a:moveTo>
                <a:lnTo>
                  <a:pt x="50800" y="0"/>
                </a:lnTo>
                <a:lnTo>
                  <a:pt x="50800" y="762000"/>
                </a:lnTo>
                <a:lnTo>
                  <a:pt x="0" y="762000"/>
                </a:lnTo>
                <a:lnTo>
                  <a:pt x="0" y="0"/>
                </a:lnTo>
                <a:close/>
              </a:path>
            </a:pathLst>
          </a:custGeom>
          <a:solidFill>
            <a:srgbClr val="C5A06D"/>
          </a:solidFill>
        </p:spPr>
      </p:sp>
      <p:sp>
        <p:nvSpPr>
          <p:cNvPr id="55" name="Shape 53"/>
          <p:cNvSpPr/>
          <p:nvPr/>
        </p:nvSpPr>
        <p:spPr>
          <a:xfrm>
            <a:off x="808038" y="8160655"/>
            <a:ext cx="200025" cy="228600"/>
          </a:xfrm>
          <a:custGeom>
            <a:avLst/>
            <a:gdLst/>
            <a:ahLst/>
            <a:cxnLst/>
            <a:rect l="l" t="t" r="r" b="b"/>
            <a:pathLst>
              <a:path w="200025" h="228600">
                <a:moveTo>
                  <a:pt x="14288" y="0"/>
                </a:moveTo>
                <a:cubicBezTo>
                  <a:pt x="22190" y="0"/>
                  <a:pt x="28575" y="6385"/>
                  <a:pt x="28575" y="14288"/>
                </a:cubicBezTo>
                <a:lnTo>
                  <a:pt x="28575" y="21431"/>
                </a:lnTo>
                <a:lnTo>
                  <a:pt x="59382" y="13752"/>
                </a:lnTo>
                <a:cubicBezTo>
                  <a:pt x="76393" y="9510"/>
                  <a:pt x="94342" y="11475"/>
                  <a:pt x="110058" y="19333"/>
                </a:cubicBezTo>
                <a:cubicBezTo>
                  <a:pt x="130731" y="29691"/>
                  <a:pt x="155064" y="29691"/>
                  <a:pt x="175736" y="19333"/>
                </a:cubicBezTo>
                <a:lnTo>
                  <a:pt x="180023" y="17190"/>
                </a:lnTo>
                <a:cubicBezTo>
                  <a:pt x="189220" y="12546"/>
                  <a:pt x="200025" y="19243"/>
                  <a:pt x="200025" y="29513"/>
                </a:cubicBezTo>
                <a:lnTo>
                  <a:pt x="200025" y="154394"/>
                </a:lnTo>
                <a:cubicBezTo>
                  <a:pt x="200025" y="160333"/>
                  <a:pt x="196319" y="165690"/>
                  <a:pt x="190738" y="167789"/>
                </a:cubicBezTo>
                <a:lnTo>
                  <a:pt x="175245" y="173593"/>
                </a:lnTo>
                <a:cubicBezTo>
                  <a:pt x="154618" y="181317"/>
                  <a:pt x="131668" y="180112"/>
                  <a:pt x="111978" y="170289"/>
                </a:cubicBezTo>
                <a:cubicBezTo>
                  <a:pt x="95057" y="161806"/>
                  <a:pt x="75634" y="159707"/>
                  <a:pt x="57284" y="164306"/>
                </a:cubicBezTo>
                <a:lnTo>
                  <a:pt x="28575" y="171450"/>
                </a:lnTo>
                <a:lnTo>
                  <a:pt x="28575" y="214313"/>
                </a:lnTo>
                <a:cubicBezTo>
                  <a:pt x="28575" y="222215"/>
                  <a:pt x="22190" y="228600"/>
                  <a:pt x="14288" y="228600"/>
                </a:cubicBezTo>
                <a:cubicBezTo>
                  <a:pt x="6385" y="228600"/>
                  <a:pt x="0" y="222215"/>
                  <a:pt x="0" y="214313"/>
                </a:cubicBezTo>
                <a:lnTo>
                  <a:pt x="0" y="14288"/>
                </a:lnTo>
                <a:cubicBezTo>
                  <a:pt x="0" y="6385"/>
                  <a:pt x="6385" y="0"/>
                  <a:pt x="14288" y="0"/>
                </a:cubicBezTo>
                <a:close/>
                <a:moveTo>
                  <a:pt x="28575" y="83537"/>
                </a:moveTo>
                <a:lnTo>
                  <a:pt x="57150" y="77331"/>
                </a:lnTo>
                <a:lnTo>
                  <a:pt x="57150" y="106576"/>
                </a:lnTo>
                <a:lnTo>
                  <a:pt x="28575" y="112782"/>
                </a:lnTo>
                <a:lnTo>
                  <a:pt x="28575" y="142027"/>
                </a:lnTo>
                <a:lnTo>
                  <a:pt x="50363" y="136580"/>
                </a:lnTo>
                <a:cubicBezTo>
                  <a:pt x="52641" y="135999"/>
                  <a:pt x="54873" y="135508"/>
                  <a:pt x="57150" y="135106"/>
                </a:cubicBezTo>
                <a:lnTo>
                  <a:pt x="57150" y="106576"/>
                </a:lnTo>
                <a:lnTo>
                  <a:pt x="74518" y="102825"/>
                </a:lnTo>
                <a:cubicBezTo>
                  <a:pt x="78224" y="102022"/>
                  <a:pt x="81975" y="101709"/>
                  <a:pt x="85725" y="101888"/>
                </a:cubicBezTo>
                <a:lnTo>
                  <a:pt x="85725" y="73313"/>
                </a:lnTo>
                <a:cubicBezTo>
                  <a:pt x="91797" y="73491"/>
                  <a:pt x="97869" y="74474"/>
                  <a:pt x="103763" y="76170"/>
                </a:cubicBezTo>
                <a:lnTo>
                  <a:pt x="114300" y="79251"/>
                </a:lnTo>
                <a:lnTo>
                  <a:pt x="114300" y="109031"/>
                </a:lnTo>
                <a:lnTo>
                  <a:pt x="95682" y="103540"/>
                </a:lnTo>
                <a:cubicBezTo>
                  <a:pt x="92422" y="102602"/>
                  <a:pt x="89074" y="102022"/>
                  <a:pt x="85725" y="101843"/>
                </a:cubicBezTo>
                <a:lnTo>
                  <a:pt x="85725" y="133722"/>
                </a:lnTo>
                <a:cubicBezTo>
                  <a:pt x="95458" y="134570"/>
                  <a:pt x="105058" y="136714"/>
                  <a:pt x="114300" y="140151"/>
                </a:cubicBezTo>
                <a:lnTo>
                  <a:pt x="114300" y="108987"/>
                </a:lnTo>
                <a:lnTo>
                  <a:pt x="124435" y="111978"/>
                </a:lnTo>
                <a:cubicBezTo>
                  <a:pt x="130463" y="113764"/>
                  <a:pt x="136624" y="114836"/>
                  <a:pt x="142875" y="115282"/>
                </a:cubicBezTo>
                <a:lnTo>
                  <a:pt x="142875" y="86618"/>
                </a:lnTo>
                <a:cubicBezTo>
                  <a:pt x="139392" y="86261"/>
                  <a:pt x="135910" y="85591"/>
                  <a:pt x="132517" y="84609"/>
                </a:cubicBezTo>
                <a:lnTo>
                  <a:pt x="114300" y="79251"/>
                </a:lnTo>
                <a:lnTo>
                  <a:pt x="114300" y="51569"/>
                </a:lnTo>
                <a:cubicBezTo>
                  <a:pt x="108496" y="49872"/>
                  <a:pt x="102781" y="47640"/>
                  <a:pt x="97244" y="44872"/>
                </a:cubicBezTo>
                <a:cubicBezTo>
                  <a:pt x="93583" y="43041"/>
                  <a:pt x="89699" y="41746"/>
                  <a:pt x="85725" y="40943"/>
                </a:cubicBezTo>
                <a:lnTo>
                  <a:pt x="85725" y="73268"/>
                </a:lnTo>
                <a:cubicBezTo>
                  <a:pt x="79921" y="73089"/>
                  <a:pt x="74116" y="73625"/>
                  <a:pt x="68446" y="74875"/>
                </a:cubicBezTo>
                <a:lnTo>
                  <a:pt x="57150" y="77331"/>
                </a:lnTo>
                <a:lnTo>
                  <a:pt x="57150" y="43755"/>
                </a:lnTo>
                <a:lnTo>
                  <a:pt x="28575" y="50899"/>
                </a:lnTo>
                <a:lnTo>
                  <a:pt x="28575" y="83537"/>
                </a:lnTo>
                <a:close/>
                <a:moveTo>
                  <a:pt x="142875" y="149885"/>
                </a:moveTo>
                <a:cubicBezTo>
                  <a:pt x="150376" y="150555"/>
                  <a:pt x="158011" y="149572"/>
                  <a:pt x="165199" y="146849"/>
                </a:cubicBezTo>
                <a:lnTo>
                  <a:pt x="171450" y="144527"/>
                </a:lnTo>
                <a:lnTo>
                  <a:pt x="171450" y="112514"/>
                </a:lnTo>
                <a:lnTo>
                  <a:pt x="167923" y="113318"/>
                </a:lnTo>
                <a:cubicBezTo>
                  <a:pt x="159707" y="115238"/>
                  <a:pt x="151269" y="115863"/>
                  <a:pt x="142875" y="115327"/>
                </a:cubicBezTo>
                <a:lnTo>
                  <a:pt x="142875" y="149885"/>
                </a:lnTo>
                <a:close/>
                <a:moveTo>
                  <a:pt x="171450" y="83180"/>
                </a:moveTo>
                <a:lnTo>
                  <a:pt x="171450" y="51569"/>
                </a:lnTo>
                <a:cubicBezTo>
                  <a:pt x="162118" y="54292"/>
                  <a:pt x="152519" y="55632"/>
                  <a:pt x="142875" y="55632"/>
                </a:cubicBezTo>
                <a:lnTo>
                  <a:pt x="142875" y="86618"/>
                </a:lnTo>
                <a:cubicBezTo>
                  <a:pt x="149081" y="87243"/>
                  <a:pt x="155377" y="86841"/>
                  <a:pt x="161493" y="85457"/>
                </a:cubicBezTo>
                <a:lnTo>
                  <a:pt x="171450" y="83135"/>
                </a:lnTo>
                <a:close/>
              </a:path>
            </a:pathLst>
          </a:custGeom>
          <a:solidFill>
            <a:srgbClr val="C5A06D"/>
          </a:solidFill>
        </p:spPr>
      </p:sp>
      <p:sp>
        <p:nvSpPr>
          <p:cNvPr id="56" name="Text 54"/>
          <p:cNvSpPr/>
          <p:nvPr/>
        </p:nvSpPr>
        <p:spPr>
          <a:xfrm>
            <a:off x="1155700" y="8077200"/>
            <a:ext cx="145034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目标: 完成从理论研究到实物制作的完整流程,形成一套具有实际应用价值的智能疗愈设备解决方案</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final_background.png"/>
          <p:cNvPicPr>
            <a:picLocks noChangeAspect="1"/>
          </p:cNvPicPr>
          <p:nvPr/>
        </p:nvPicPr>
        <p:blipFill>
          <a:blip r:embed="rId1">
            <a:alphaModFix amt="4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60000">
                <a:srgbClr val="4A6C82"/>
              </a:gs>
              <a:gs pos="85000">
                <a:srgbClr val="1A1D21"/>
              </a:gs>
              <a:gs pos="90000">
                <a:srgbClr val="1A1D21"/>
              </a:gs>
              <a:gs pos="100000">
                <a:srgbClr val="1A1D21"/>
              </a:gs>
            </a:gsLst>
            <a:lin ang="2700000" scaled="1"/>
          </a:gradFill>
        </p:spPr>
      </p:sp>
      <p:sp>
        <p:nvSpPr>
          <p:cNvPr id="4" name="Shape 1"/>
          <p:cNvSpPr/>
          <p:nvPr/>
        </p:nvSpPr>
        <p:spPr>
          <a:xfrm>
            <a:off x="7137400" y="800100"/>
            <a:ext cx="1981200" cy="1981200"/>
          </a:xfrm>
          <a:custGeom>
            <a:avLst/>
            <a:gdLst/>
            <a:ahLst/>
            <a:cxnLst/>
            <a:rect l="l" t="t" r="r" b="b"/>
            <a:pathLst>
              <a:path w="1981200" h="1981200">
                <a:moveTo>
                  <a:pt x="0" y="0"/>
                </a:moveTo>
                <a:lnTo>
                  <a:pt x="1981200" y="0"/>
                </a:lnTo>
                <a:lnTo>
                  <a:pt x="1981200" y="1981200"/>
                </a:lnTo>
                <a:lnTo>
                  <a:pt x="0" y="1981200"/>
                </a:lnTo>
                <a:lnTo>
                  <a:pt x="0" y="0"/>
                </a:lnTo>
                <a:close/>
              </a:path>
            </a:pathLst>
          </a:custGeom>
          <a:solidFill>
            <a:srgbClr val="C5A06D">
              <a:alpha val="20000"/>
            </a:srgbClr>
          </a:solidFill>
          <a:ln w="50800">
            <a:solidFill>
              <a:srgbClr val="C5A06D"/>
            </a:solidFill>
            <a:prstDash val="solid"/>
          </a:ln>
        </p:spPr>
      </p:sp>
      <p:sp>
        <p:nvSpPr>
          <p:cNvPr id="5" name="Shape 2"/>
          <p:cNvSpPr/>
          <p:nvPr/>
        </p:nvSpPr>
        <p:spPr>
          <a:xfrm>
            <a:off x="7670800" y="1333500"/>
            <a:ext cx="914400" cy="914400"/>
          </a:xfrm>
          <a:custGeom>
            <a:avLst/>
            <a:gdLst/>
            <a:ahLst/>
            <a:cxnLst/>
            <a:rect l="l" t="t" r="r" b="b"/>
            <a:pathLst>
              <a:path w="914400" h="914400">
                <a:moveTo>
                  <a:pt x="457200" y="914400"/>
                </a:moveTo>
                <a:cubicBezTo>
                  <a:pt x="709536" y="914400"/>
                  <a:pt x="914400" y="709536"/>
                  <a:pt x="914400" y="457200"/>
                </a:cubicBezTo>
                <a:cubicBezTo>
                  <a:pt x="914400" y="204864"/>
                  <a:pt x="709536" y="0"/>
                  <a:pt x="457200" y="0"/>
                </a:cubicBezTo>
                <a:cubicBezTo>
                  <a:pt x="204864" y="0"/>
                  <a:pt x="0" y="204864"/>
                  <a:pt x="0" y="457200"/>
                </a:cubicBezTo>
                <a:cubicBezTo>
                  <a:pt x="0" y="709536"/>
                  <a:pt x="204864" y="914400"/>
                  <a:pt x="457200" y="914400"/>
                </a:cubicBezTo>
                <a:close/>
                <a:moveTo>
                  <a:pt x="607933" y="379869"/>
                </a:moveTo>
                <a:lnTo>
                  <a:pt x="465058" y="608469"/>
                </a:lnTo>
                <a:cubicBezTo>
                  <a:pt x="457557" y="620435"/>
                  <a:pt x="444698" y="627936"/>
                  <a:pt x="430590" y="628650"/>
                </a:cubicBezTo>
                <a:cubicBezTo>
                  <a:pt x="416481" y="629364"/>
                  <a:pt x="402907" y="622935"/>
                  <a:pt x="394514" y="611505"/>
                </a:cubicBezTo>
                <a:lnTo>
                  <a:pt x="308789" y="497205"/>
                </a:lnTo>
                <a:cubicBezTo>
                  <a:pt x="294501" y="478274"/>
                  <a:pt x="298430" y="451485"/>
                  <a:pt x="317361" y="437197"/>
                </a:cubicBezTo>
                <a:cubicBezTo>
                  <a:pt x="336292" y="422910"/>
                  <a:pt x="363081" y="426839"/>
                  <a:pt x="377369" y="445770"/>
                </a:cubicBezTo>
                <a:lnTo>
                  <a:pt x="425589" y="510064"/>
                </a:lnTo>
                <a:lnTo>
                  <a:pt x="535245" y="334506"/>
                </a:lnTo>
                <a:cubicBezTo>
                  <a:pt x="547747" y="314504"/>
                  <a:pt x="574179" y="308253"/>
                  <a:pt x="594360" y="320933"/>
                </a:cubicBezTo>
                <a:cubicBezTo>
                  <a:pt x="614541" y="333613"/>
                  <a:pt x="620613" y="359866"/>
                  <a:pt x="607933" y="380048"/>
                </a:cubicBezTo>
                <a:close/>
              </a:path>
            </a:pathLst>
          </a:custGeom>
          <a:solidFill>
            <a:srgbClr val="C5A06D"/>
          </a:solidFill>
        </p:spPr>
      </p:sp>
      <p:sp>
        <p:nvSpPr>
          <p:cNvPr id="6" name="Text 3"/>
          <p:cNvSpPr/>
          <p:nvPr/>
        </p:nvSpPr>
        <p:spPr>
          <a:xfrm>
            <a:off x="3670243" y="3314700"/>
            <a:ext cx="8915400" cy="914400"/>
          </a:xfrm>
          <a:prstGeom prst="rect">
            <a:avLst/>
          </a:prstGeom>
          <a:noFill/>
        </p:spPr>
        <p:txBody>
          <a:bodyPr wrap="square" lIns="0" tIns="0" rIns="0" bIns="0" rtlCol="0" anchor="ctr"/>
          <a:lstStyle/>
          <a:p>
            <a:pPr algn="ctr">
              <a:lnSpc>
                <a:spcPct val="8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感谢聆听</a:t>
            </a:r>
            <a:endParaRPr lang="en-US" sz="1600" dirty="0"/>
          </a:p>
        </p:txBody>
      </p:sp>
      <p:sp>
        <p:nvSpPr>
          <p:cNvPr id="7" name="Shape 4"/>
          <p:cNvSpPr/>
          <p:nvPr/>
        </p:nvSpPr>
        <p:spPr>
          <a:xfrm>
            <a:off x="6908800" y="4635500"/>
            <a:ext cx="2438400" cy="76200"/>
          </a:xfrm>
          <a:custGeom>
            <a:avLst/>
            <a:gdLst/>
            <a:ahLst/>
            <a:cxnLst/>
            <a:rect l="l" t="t" r="r" b="b"/>
            <a:pathLst>
              <a:path w="2438400" h="76200">
                <a:moveTo>
                  <a:pt x="0" y="0"/>
                </a:moveTo>
                <a:lnTo>
                  <a:pt x="2438400" y="0"/>
                </a:lnTo>
                <a:lnTo>
                  <a:pt x="2438400" y="76200"/>
                </a:lnTo>
                <a:lnTo>
                  <a:pt x="0" y="76200"/>
                </a:lnTo>
                <a:lnTo>
                  <a:pt x="0" y="0"/>
                </a:lnTo>
                <a:close/>
              </a:path>
            </a:pathLst>
          </a:custGeom>
          <a:solidFill>
            <a:srgbClr val="C5A06D"/>
          </a:solidFill>
        </p:spPr>
      </p:sp>
      <p:sp>
        <p:nvSpPr>
          <p:cNvPr id="8" name="Text 5"/>
          <p:cNvSpPr/>
          <p:nvPr/>
        </p:nvSpPr>
        <p:spPr>
          <a:xfrm>
            <a:off x="3803593" y="5219700"/>
            <a:ext cx="8648700" cy="457200"/>
          </a:xfrm>
          <a:prstGeom prst="rect">
            <a:avLst/>
          </a:prstGeom>
          <a:noFill/>
        </p:spPr>
        <p:txBody>
          <a:bodyPr wrap="square" lIns="0" tIns="0" rIns="0" bIns="0" rtlCol="0" anchor="ctr"/>
          <a:lstStyle/>
          <a:p>
            <a:pPr algn="ctr">
              <a:lnSpc>
                <a:spcPct val="100000"/>
              </a:lnSpc>
            </a:pPr>
            <a:r>
              <a:rPr lang="en-US" sz="3000" dirty="0">
                <a:solidFill>
                  <a:srgbClr val="6F7B8A"/>
                </a:solidFill>
                <a:latin typeface="Noto Sans SC" panose="020B0200000000000000" pitchFamily="34" charset="-122"/>
                <a:ea typeface="Noto Sans SC" panose="020B0200000000000000" pitchFamily="34" charset="-122"/>
                <a:cs typeface="Noto Sans SC" panose="020B0200000000000000" pitchFamily="34" charset="-120"/>
              </a:rPr>
              <a:t>敬请各位老师批评指正</a:t>
            </a:r>
            <a:endParaRPr lang="en-US" sz="1600" dirty="0"/>
          </a:p>
        </p:txBody>
      </p:sp>
      <p:sp>
        <p:nvSpPr>
          <p:cNvPr id="9" name="Shape 6"/>
          <p:cNvSpPr/>
          <p:nvPr/>
        </p:nvSpPr>
        <p:spPr>
          <a:xfrm>
            <a:off x="3911543" y="6502400"/>
            <a:ext cx="8432800" cy="1854200"/>
          </a:xfrm>
          <a:custGeom>
            <a:avLst/>
            <a:gdLst/>
            <a:ahLst/>
            <a:cxnLst/>
            <a:rect l="l" t="t" r="r" b="b"/>
            <a:pathLst>
              <a:path w="8432800" h="1854200">
                <a:moveTo>
                  <a:pt x="0" y="0"/>
                </a:moveTo>
                <a:lnTo>
                  <a:pt x="8432800" y="0"/>
                </a:lnTo>
                <a:lnTo>
                  <a:pt x="8432800" y="1854200"/>
                </a:lnTo>
                <a:lnTo>
                  <a:pt x="0" y="1854200"/>
                </a:lnTo>
                <a:lnTo>
                  <a:pt x="0" y="0"/>
                </a:lnTo>
                <a:close/>
              </a:path>
            </a:pathLst>
          </a:custGeom>
          <a:solidFill>
            <a:srgbClr val="4A6C82">
              <a:alpha val="30196"/>
            </a:srgbClr>
          </a:solidFill>
          <a:ln w="25400">
            <a:solidFill>
              <a:srgbClr val="C5A06D"/>
            </a:solidFill>
            <a:prstDash val="solid"/>
          </a:ln>
        </p:spPr>
      </p:sp>
      <p:sp>
        <p:nvSpPr>
          <p:cNvPr id="10" name="Text 7"/>
          <p:cNvSpPr/>
          <p:nvPr/>
        </p:nvSpPr>
        <p:spPr>
          <a:xfrm>
            <a:off x="4273493" y="6972300"/>
            <a:ext cx="1257300" cy="355600"/>
          </a:xfrm>
          <a:prstGeom prst="rect">
            <a:avLst/>
          </a:prstGeom>
          <a:noFill/>
        </p:spPr>
        <p:txBody>
          <a:bodyPr wrap="square" lIns="0" tIns="0" rIns="0" bIns="0" rtlCol="0" anchor="ctr"/>
          <a:lstStyle/>
          <a:p>
            <a:pPr algn="ctr">
              <a:lnSpc>
                <a:spcPct val="130000"/>
              </a:lnSpc>
            </a:pPr>
            <a:r>
              <a:rPr lang="en-US" sz="1800" dirty="0">
                <a:solidFill>
                  <a:srgbClr val="6F7B8A"/>
                </a:solidFill>
                <a:latin typeface="MiSans" panose="00000500000000000000" pitchFamily="34" charset="-122"/>
                <a:ea typeface="MiSans" panose="00000500000000000000" pitchFamily="34" charset="-122"/>
                <a:cs typeface="MiSans" panose="00000500000000000000" pitchFamily="34" charset="-120"/>
              </a:rPr>
              <a:t>汇报人</a:t>
            </a:r>
            <a:endParaRPr lang="en-US" sz="1600" dirty="0"/>
          </a:p>
        </p:txBody>
      </p:sp>
      <p:sp>
        <p:nvSpPr>
          <p:cNvPr id="11" name="Text 8"/>
          <p:cNvSpPr/>
          <p:nvPr/>
        </p:nvSpPr>
        <p:spPr>
          <a:xfrm>
            <a:off x="4235393" y="7429500"/>
            <a:ext cx="1333500" cy="457200"/>
          </a:xfrm>
          <a:prstGeom prst="rect">
            <a:avLst/>
          </a:prstGeom>
          <a:noFill/>
        </p:spPr>
        <p:txBody>
          <a:bodyPr wrap="square" lIns="0" tIns="0" rIns="0" bIns="0" rtlCol="0" anchor="ctr"/>
          <a:lstStyle/>
          <a:p>
            <a:pPr algn="ct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王文欣</a:t>
            </a:r>
            <a:endParaRPr lang="en-US" sz="1600" dirty="0"/>
          </a:p>
        </p:txBody>
      </p:sp>
      <p:sp>
        <p:nvSpPr>
          <p:cNvPr id="12" name="Shape 9"/>
          <p:cNvSpPr/>
          <p:nvPr/>
        </p:nvSpPr>
        <p:spPr>
          <a:xfrm>
            <a:off x="6083300" y="6921500"/>
            <a:ext cx="25400" cy="1016000"/>
          </a:xfrm>
          <a:custGeom>
            <a:avLst/>
            <a:gdLst/>
            <a:ahLst/>
            <a:cxnLst/>
            <a:rect l="l" t="t" r="r" b="b"/>
            <a:pathLst>
              <a:path w="25400" h="1016000">
                <a:moveTo>
                  <a:pt x="0" y="0"/>
                </a:moveTo>
                <a:lnTo>
                  <a:pt x="25400" y="0"/>
                </a:lnTo>
                <a:lnTo>
                  <a:pt x="25400" y="1016000"/>
                </a:lnTo>
                <a:lnTo>
                  <a:pt x="0" y="1016000"/>
                </a:lnTo>
                <a:lnTo>
                  <a:pt x="0" y="0"/>
                </a:lnTo>
                <a:close/>
              </a:path>
            </a:pathLst>
          </a:custGeom>
          <a:solidFill>
            <a:srgbClr val="C5A06D"/>
          </a:solidFill>
        </p:spPr>
      </p:sp>
      <p:sp>
        <p:nvSpPr>
          <p:cNvPr id="13" name="Text 10"/>
          <p:cNvSpPr/>
          <p:nvPr/>
        </p:nvSpPr>
        <p:spPr>
          <a:xfrm>
            <a:off x="6661150" y="6972300"/>
            <a:ext cx="1028700" cy="355600"/>
          </a:xfrm>
          <a:prstGeom prst="rect">
            <a:avLst/>
          </a:prstGeom>
          <a:noFill/>
        </p:spPr>
        <p:txBody>
          <a:bodyPr wrap="square" lIns="0" tIns="0" rIns="0" bIns="0" rtlCol="0" anchor="ctr"/>
          <a:lstStyle/>
          <a:p>
            <a:pPr algn="ctr">
              <a:lnSpc>
                <a:spcPct val="130000"/>
              </a:lnSpc>
            </a:pPr>
            <a:r>
              <a:rPr lang="en-US" sz="1800" dirty="0">
                <a:solidFill>
                  <a:srgbClr val="6F7B8A"/>
                </a:solidFill>
                <a:latin typeface="MiSans" panose="00000500000000000000" pitchFamily="34" charset="-122"/>
                <a:ea typeface="MiSans" panose="00000500000000000000" pitchFamily="34" charset="-122"/>
                <a:cs typeface="MiSans" panose="00000500000000000000" pitchFamily="34" charset="-120"/>
              </a:rPr>
              <a:t>指导教师</a:t>
            </a:r>
            <a:endParaRPr lang="en-US" sz="1600" dirty="0"/>
          </a:p>
        </p:txBody>
      </p:sp>
      <p:sp>
        <p:nvSpPr>
          <p:cNvPr id="14" name="Text 11"/>
          <p:cNvSpPr/>
          <p:nvPr/>
        </p:nvSpPr>
        <p:spPr>
          <a:xfrm>
            <a:off x="6623050" y="7429500"/>
            <a:ext cx="1104900" cy="457200"/>
          </a:xfrm>
          <a:prstGeom prst="rect">
            <a:avLst/>
          </a:prstGeom>
          <a:noFill/>
        </p:spPr>
        <p:txBody>
          <a:bodyPr wrap="square" lIns="0" tIns="0" rIns="0" bIns="0" rtlCol="0" anchor="ctr"/>
          <a:lstStyle/>
          <a:p>
            <a:pPr algn="ct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杨青</a:t>
            </a:r>
            <a:endParaRPr lang="en-US" sz="1600" dirty="0"/>
          </a:p>
        </p:txBody>
      </p:sp>
      <p:sp>
        <p:nvSpPr>
          <p:cNvPr id="15" name="Shape 12"/>
          <p:cNvSpPr/>
          <p:nvPr/>
        </p:nvSpPr>
        <p:spPr>
          <a:xfrm>
            <a:off x="8242300" y="6921500"/>
            <a:ext cx="25400" cy="1016000"/>
          </a:xfrm>
          <a:custGeom>
            <a:avLst/>
            <a:gdLst/>
            <a:ahLst/>
            <a:cxnLst/>
            <a:rect l="l" t="t" r="r" b="b"/>
            <a:pathLst>
              <a:path w="25400" h="1016000">
                <a:moveTo>
                  <a:pt x="0" y="0"/>
                </a:moveTo>
                <a:lnTo>
                  <a:pt x="25400" y="0"/>
                </a:lnTo>
                <a:lnTo>
                  <a:pt x="25400" y="1016000"/>
                </a:lnTo>
                <a:lnTo>
                  <a:pt x="0" y="1016000"/>
                </a:lnTo>
                <a:lnTo>
                  <a:pt x="0" y="0"/>
                </a:lnTo>
                <a:close/>
              </a:path>
            </a:pathLst>
          </a:custGeom>
          <a:solidFill>
            <a:srgbClr val="C5A06D"/>
          </a:solidFill>
        </p:spPr>
      </p:sp>
      <p:sp>
        <p:nvSpPr>
          <p:cNvPr id="16" name="Text 13"/>
          <p:cNvSpPr/>
          <p:nvPr/>
        </p:nvSpPr>
        <p:spPr>
          <a:xfrm>
            <a:off x="8820151" y="6997700"/>
            <a:ext cx="3162300" cy="355600"/>
          </a:xfrm>
          <a:prstGeom prst="rect">
            <a:avLst/>
          </a:prstGeom>
          <a:noFill/>
        </p:spPr>
        <p:txBody>
          <a:bodyPr wrap="square" lIns="0" tIns="0" rIns="0" bIns="0" rtlCol="0" anchor="ctr"/>
          <a:lstStyle/>
          <a:p>
            <a:pPr algn="ctr">
              <a:lnSpc>
                <a:spcPct val="130000"/>
              </a:lnSpc>
            </a:pPr>
            <a:r>
              <a:rPr lang="en-US" sz="1800" dirty="0">
                <a:solidFill>
                  <a:srgbClr val="6F7B8A"/>
                </a:solidFill>
                <a:latin typeface="MiSans" panose="00000500000000000000" pitchFamily="34" charset="-122"/>
                <a:ea typeface="MiSans" panose="00000500000000000000" pitchFamily="34" charset="-122"/>
                <a:cs typeface="MiSans" panose="00000500000000000000" pitchFamily="34" charset="-120"/>
              </a:rPr>
              <a:t>学院</a:t>
            </a:r>
            <a:endParaRPr lang="en-US" sz="1600" dirty="0"/>
          </a:p>
        </p:txBody>
      </p:sp>
      <p:sp>
        <p:nvSpPr>
          <p:cNvPr id="17" name="Text 14"/>
          <p:cNvSpPr/>
          <p:nvPr/>
        </p:nvSpPr>
        <p:spPr>
          <a:xfrm>
            <a:off x="8801101" y="7454900"/>
            <a:ext cx="3200400" cy="406400"/>
          </a:xfrm>
          <a:prstGeom prst="rect">
            <a:avLst/>
          </a:prstGeom>
          <a:noFill/>
        </p:spPr>
        <p:txBody>
          <a:bodyPr wrap="square" lIns="0" tIns="0" rIns="0" bIns="0" rtlCol="0" anchor="ctr"/>
          <a:lstStyle/>
          <a:p>
            <a:pPr algn="ct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电子工程与自动化学院</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TABLE OF CONTENTS</a:t>
            </a:r>
            <a:endParaRPr lang="en-US" sz="1600" dirty="0"/>
          </a:p>
        </p:txBody>
      </p:sp>
      <p:sp>
        <p:nvSpPr>
          <p:cNvPr id="3" name="Text 1"/>
          <p:cNvSpPr/>
          <p:nvPr/>
        </p:nvSpPr>
        <p:spPr>
          <a:xfrm>
            <a:off x="508000" y="914400"/>
            <a:ext cx="15544800" cy="609600"/>
          </a:xfrm>
          <a:prstGeom prst="rect">
            <a:avLst/>
          </a:prstGeom>
          <a:noFill/>
        </p:spPr>
        <p:txBody>
          <a:bodyPr wrap="square" lIns="0" tIns="0" rIns="0" bIns="0" rtlCol="0" anchor="ctr"/>
          <a:lstStyle/>
          <a:p>
            <a:pPr>
              <a:lnSpc>
                <a:spcPct val="80000"/>
              </a:lnSpc>
            </a:pPr>
            <a:r>
              <a:rPr lang="en-US" sz="48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目录</a:t>
            </a:r>
            <a:endParaRPr lang="en-US" sz="1600" dirty="0"/>
          </a:p>
        </p:txBody>
      </p:sp>
      <p:sp>
        <p:nvSpPr>
          <p:cNvPr id="4" name="Shape 2"/>
          <p:cNvSpPr/>
          <p:nvPr/>
        </p:nvSpPr>
        <p:spPr>
          <a:xfrm>
            <a:off x="508000" y="17272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33400" y="2209800"/>
            <a:ext cx="7442200" cy="2197100"/>
          </a:xfrm>
          <a:custGeom>
            <a:avLst/>
            <a:gdLst/>
            <a:ahLst/>
            <a:cxnLst/>
            <a:rect l="l" t="t" r="r" b="b"/>
            <a:pathLst>
              <a:path w="7442200" h="2197100">
                <a:moveTo>
                  <a:pt x="0" y="0"/>
                </a:moveTo>
                <a:lnTo>
                  <a:pt x="7442200" y="0"/>
                </a:lnTo>
                <a:lnTo>
                  <a:pt x="7442200" y="2197100"/>
                </a:lnTo>
                <a:lnTo>
                  <a:pt x="0" y="2197100"/>
                </a:lnTo>
                <a:lnTo>
                  <a:pt x="0" y="0"/>
                </a:lnTo>
                <a:close/>
              </a:path>
            </a:pathLst>
          </a:custGeom>
          <a:solidFill>
            <a:srgbClr val="4A6C82">
              <a:alpha val="20000"/>
            </a:srgbClr>
          </a:solidFill>
        </p:spPr>
      </p:sp>
      <p:sp>
        <p:nvSpPr>
          <p:cNvPr id="6" name="Shape 4"/>
          <p:cNvSpPr/>
          <p:nvPr/>
        </p:nvSpPr>
        <p:spPr>
          <a:xfrm>
            <a:off x="533400" y="2209800"/>
            <a:ext cx="50800" cy="2197100"/>
          </a:xfrm>
          <a:custGeom>
            <a:avLst/>
            <a:gdLst/>
            <a:ahLst/>
            <a:cxnLst/>
            <a:rect l="l" t="t" r="r" b="b"/>
            <a:pathLst>
              <a:path w="50800" h="2197100">
                <a:moveTo>
                  <a:pt x="0" y="0"/>
                </a:moveTo>
                <a:lnTo>
                  <a:pt x="50800" y="0"/>
                </a:lnTo>
                <a:lnTo>
                  <a:pt x="50800" y="2197100"/>
                </a:lnTo>
                <a:lnTo>
                  <a:pt x="0" y="2197100"/>
                </a:lnTo>
                <a:lnTo>
                  <a:pt x="0" y="0"/>
                </a:lnTo>
                <a:close/>
              </a:path>
            </a:pathLst>
          </a:custGeom>
          <a:solidFill>
            <a:srgbClr val="C5A06D"/>
          </a:solidFill>
        </p:spPr>
      </p:sp>
      <p:sp>
        <p:nvSpPr>
          <p:cNvPr id="7" name="Shape 5"/>
          <p:cNvSpPr/>
          <p:nvPr/>
        </p:nvSpPr>
        <p:spPr>
          <a:xfrm>
            <a:off x="965200" y="2800350"/>
            <a:ext cx="1016000" cy="1016000"/>
          </a:xfrm>
          <a:custGeom>
            <a:avLst/>
            <a:gdLst/>
            <a:ahLst/>
            <a:cxnLst/>
            <a:rect l="l" t="t" r="r" b="b"/>
            <a:pathLst>
              <a:path w="1016000" h="1016000">
                <a:moveTo>
                  <a:pt x="0" y="0"/>
                </a:moveTo>
                <a:lnTo>
                  <a:pt x="1016000" y="0"/>
                </a:lnTo>
                <a:lnTo>
                  <a:pt x="1016000" y="1016000"/>
                </a:lnTo>
                <a:lnTo>
                  <a:pt x="0" y="1016000"/>
                </a:lnTo>
                <a:lnTo>
                  <a:pt x="0" y="0"/>
                </a:lnTo>
                <a:close/>
              </a:path>
            </a:pathLst>
          </a:custGeom>
          <a:solidFill>
            <a:srgbClr val="C5A06D"/>
          </a:solidFill>
        </p:spPr>
      </p:sp>
      <p:sp>
        <p:nvSpPr>
          <p:cNvPr id="8" name="Text 6"/>
          <p:cNvSpPr/>
          <p:nvPr/>
        </p:nvSpPr>
        <p:spPr>
          <a:xfrm>
            <a:off x="1226741" y="3054349"/>
            <a:ext cx="723900" cy="508000"/>
          </a:xfrm>
          <a:prstGeom prst="rect">
            <a:avLst/>
          </a:prstGeom>
          <a:noFill/>
        </p:spPr>
        <p:txBody>
          <a:bodyPr wrap="square" lIns="0" tIns="0" rIns="0" bIns="0" rtlCol="0" anchor="ctr"/>
          <a:lstStyle/>
          <a:p>
            <a:pPr>
              <a:lnSpc>
                <a:spcPct val="90000"/>
              </a:lnSpc>
            </a:pPr>
            <a:r>
              <a:rPr lang="en-US" sz="36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01</a:t>
            </a:r>
            <a:endParaRPr lang="en-US" sz="1600" dirty="0"/>
          </a:p>
        </p:txBody>
      </p:sp>
      <p:sp>
        <p:nvSpPr>
          <p:cNvPr id="9" name="Text 7"/>
          <p:cNvSpPr/>
          <p:nvPr/>
        </p:nvSpPr>
        <p:spPr>
          <a:xfrm>
            <a:off x="2235200" y="2851150"/>
            <a:ext cx="4267200" cy="457200"/>
          </a:xfrm>
          <a:prstGeom prst="rect">
            <a:avLst/>
          </a:prstGeom>
          <a:noFill/>
        </p:spPr>
        <p:txBody>
          <a:bodyPr wrap="square" lIns="0" tIns="0" rIns="0" bIns="0" rtlCol="0" anchor="ctr"/>
          <a:lstStyle/>
          <a:p>
            <a:pP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研究背景与意义</a:t>
            </a:r>
            <a:endParaRPr lang="en-US" sz="1600" dirty="0"/>
          </a:p>
        </p:txBody>
      </p:sp>
      <p:sp>
        <p:nvSpPr>
          <p:cNvPr id="10" name="Text 8"/>
          <p:cNvSpPr/>
          <p:nvPr/>
        </p:nvSpPr>
        <p:spPr>
          <a:xfrm>
            <a:off x="2235200" y="3409949"/>
            <a:ext cx="4191000" cy="355600"/>
          </a:xfrm>
          <a:prstGeom prst="rect">
            <a:avLst/>
          </a:prstGeom>
          <a:noFill/>
        </p:spPr>
        <p:txBody>
          <a:bodyPr wrap="square" lIns="0" tIns="0" rIns="0" bIns="0" rtlCol="0" anchor="ctr"/>
          <a:lstStyle/>
          <a:p>
            <a:pPr>
              <a:lnSpc>
                <a:spcPct val="130000"/>
              </a:lnSpc>
            </a:pPr>
            <a:r>
              <a:rPr lang="en-US" sz="1800"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Research Background and Significance</a:t>
            </a:r>
            <a:endParaRPr lang="en-US" sz="1600" dirty="0"/>
          </a:p>
        </p:txBody>
      </p:sp>
      <p:sp>
        <p:nvSpPr>
          <p:cNvPr id="11" name="Shape 9"/>
          <p:cNvSpPr/>
          <p:nvPr/>
        </p:nvSpPr>
        <p:spPr>
          <a:xfrm>
            <a:off x="8305800" y="2209800"/>
            <a:ext cx="7442200" cy="2197100"/>
          </a:xfrm>
          <a:custGeom>
            <a:avLst/>
            <a:gdLst/>
            <a:ahLst/>
            <a:cxnLst/>
            <a:rect l="l" t="t" r="r" b="b"/>
            <a:pathLst>
              <a:path w="7442200" h="2197100">
                <a:moveTo>
                  <a:pt x="0" y="0"/>
                </a:moveTo>
                <a:lnTo>
                  <a:pt x="7442200" y="0"/>
                </a:lnTo>
                <a:lnTo>
                  <a:pt x="7442200" y="2197100"/>
                </a:lnTo>
                <a:lnTo>
                  <a:pt x="0" y="2197100"/>
                </a:lnTo>
                <a:lnTo>
                  <a:pt x="0" y="0"/>
                </a:lnTo>
                <a:close/>
              </a:path>
            </a:pathLst>
          </a:custGeom>
          <a:solidFill>
            <a:srgbClr val="4A6C82">
              <a:alpha val="20000"/>
            </a:srgbClr>
          </a:solidFill>
        </p:spPr>
      </p:sp>
      <p:sp>
        <p:nvSpPr>
          <p:cNvPr id="12" name="Shape 10"/>
          <p:cNvSpPr/>
          <p:nvPr/>
        </p:nvSpPr>
        <p:spPr>
          <a:xfrm>
            <a:off x="8305800" y="2209800"/>
            <a:ext cx="50800" cy="2197100"/>
          </a:xfrm>
          <a:custGeom>
            <a:avLst/>
            <a:gdLst/>
            <a:ahLst/>
            <a:cxnLst/>
            <a:rect l="l" t="t" r="r" b="b"/>
            <a:pathLst>
              <a:path w="50800" h="2197100">
                <a:moveTo>
                  <a:pt x="0" y="0"/>
                </a:moveTo>
                <a:lnTo>
                  <a:pt x="50800" y="0"/>
                </a:lnTo>
                <a:lnTo>
                  <a:pt x="50800" y="2197100"/>
                </a:lnTo>
                <a:lnTo>
                  <a:pt x="0" y="2197100"/>
                </a:lnTo>
                <a:lnTo>
                  <a:pt x="0" y="0"/>
                </a:lnTo>
                <a:close/>
              </a:path>
            </a:pathLst>
          </a:custGeom>
          <a:solidFill>
            <a:srgbClr val="C5A06D"/>
          </a:solidFill>
        </p:spPr>
      </p:sp>
      <p:sp>
        <p:nvSpPr>
          <p:cNvPr id="13" name="Shape 11"/>
          <p:cNvSpPr/>
          <p:nvPr/>
        </p:nvSpPr>
        <p:spPr>
          <a:xfrm>
            <a:off x="8737601" y="2800350"/>
            <a:ext cx="1016000" cy="1016000"/>
          </a:xfrm>
          <a:custGeom>
            <a:avLst/>
            <a:gdLst/>
            <a:ahLst/>
            <a:cxnLst/>
            <a:rect l="l" t="t" r="r" b="b"/>
            <a:pathLst>
              <a:path w="1016000" h="1016000">
                <a:moveTo>
                  <a:pt x="0" y="0"/>
                </a:moveTo>
                <a:lnTo>
                  <a:pt x="1016000" y="0"/>
                </a:lnTo>
                <a:lnTo>
                  <a:pt x="1016000" y="1016000"/>
                </a:lnTo>
                <a:lnTo>
                  <a:pt x="0" y="1016000"/>
                </a:lnTo>
                <a:lnTo>
                  <a:pt x="0" y="0"/>
                </a:lnTo>
                <a:close/>
              </a:path>
            </a:pathLst>
          </a:custGeom>
          <a:solidFill>
            <a:srgbClr val="C5A06D"/>
          </a:solidFill>
        </p:spPr>
      </p:sp>
      <p:sp>
        <p:nvSpPr>
          <p:cNvPr id="14" name="Text 12"/>
          <p:cNvSpPr/>
          <p:nvPr/>
        </p:nvSpPr>
        <p:spPr>
          <a:xfrm>
            <a:off x="8999141" y="3054349"/>
            <a:ext cx="723900" cy="508000"/>
          </a:xfrm>
          <a:prstGeom prst="rect">
            <a:avLst/>
          </a:prstGeom>
          <a:noFill/>
        </p:spPr>
        <p:txBody>
          <a:bodyPr wrap="square" lIns="0" tIns="0" rIns="0" bIns="0" rtlCol="0" anchor="ctr"/>
          <a:lstStyle/>
          <a:p>
            <a:pPr>
              <a:lnSpc>
                <a:spcPct val="90000"/>
              </a:lnSpc>
            </a:pPr>
            <a:r>
              <a:rPr lang="en-US" sz="36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02</a:t>
            </a:r>
            <a:endParaRPr lang="en-US" sz="1600" dirty="0"/>
          </a:p>
        </p:txBody>
      </p:sp>
      <p:sp>
        <p:nvSpPr>
          <p:cNvPr id="15" name="Text 13"/>
          <p:cNvSpPr/>
          <p:nvPr/>
        </p:nvSpPr>
        <p:spPr>
          <a:xfrm>
            <a:off x="10007601" y="2851150"/>
            <a:ext cx="4102100" cy="457200"/>
          </a:xfrm>
          <a:prstGeom prst="rect">
            <a:avLst/>
          </a:prstGeom>
          <a:noFill/>
        </p:spPr>
        <p:txBody>
          <a:bodyPr wrap="square" lIns="0" tIns="0" rIns="0" bIns="0" rtlCol="0" anchor="ctr"/>
          <a:lstStyle/>
          <a:p>
            <a:pP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研究内容与指标</a:t>
            </a:r>
            <a:endParaRPr lang="en-US" sz="1600" dirty="0"/>
          </a:p>
        </p:txBody>
      </p:sp>
      <p:sp>
        <p:nvSpPr>
          <p:cNvPr id="16" name="Text 14"/>
          <p:cNvSpPr/>
          <p:nvPr/>
        </p:nvSpPr>
        <p:spPr>
          <a:xfrm>
            <a:off x="10007601" y="3409949"/>
            <a:ext cx="4025900" cy="355600"/>
          </a:xfrm>
          <a:prstGeom prst="rect">
            <a:avLst/>
          </a:prstGeom>
          <a:noFill/>
        </p:spPr>
        <p:txBody>
          <a:bodyPr wrap="square" lIns="0" tIns="0" rIns="0" bIns="0" rtlCol="0" anchor="ctr"/>
          <a:lstStyle/>
          <a:p>
            <a:pPr>
              <a:lnSpc>
                <a:spcPct val="130000"/>
              </a:lnSpc>
            </a:pPr>
            <a:r>
              <a:rPr lang="en-US" sz="1800"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Research Content and Key Indicators</a:t>
            </a:r>
            <a:endParaRPr lang="en-US" sz="1600" dirty="0"/>
          </a:p>
        </p:txBody>
      </p:sp>
      <p:sp>
        <p:nvSpPr>
          <p:cNvPr id="17" name="Shape 15"/>
          <p:cNvSpPr/>
          <p:nvPr/>
        </p:nvSpPr>
        <p:spPr>
          <a:xfrm>
            <a:off x="533400" y="4711699"/>
            <a:ext cx="7442200" cy="2197100"/>
          </a:xfrm>
          <a:custGeom>
            <a:avLst/>
            <a:gdLst/>
            <a:ahLst/>
            <a:cxnLst/>
            <a:rect l="l" t="t" r="r" b="b"/>
            <a:pathLst>
              <a:path w="7442200" h="2197100">
                <a:moveTo>
                  <a:pt x="0" y="0"/>
                </a:moveTo>
                <a:lnTo>
                  <a:pt x="7442200" y="0"/>
                </a:lnTo>
                <a:lnTo>
                  <a:pt x="7442200" y="2197100"/>
                </a:lnTo>
                <a:lnTo>
                  <a:pt x="0" y="2197100"/>
                </a:lnTo>
                <a:lnTo>
                  <a:pt x="0" y="0"/>
                </a:lnTo>
                <a:close/>
              </a:path>
            </a:pathLst>
          </a:custGeom>
          <a:solidFill>
            <a:srgbClr val="4A6C82">
              <a:alpha val="20000"/>
            </a:srgbClr>
          </a:solidFill>
        </p:spPr>
      </p:sp>
      <p:sp>
        <p:nvSpPr>
          <p:cNvPr id="18" name="Shape 16"/>
          <p:cNvSpPr/>
          <p:nvPr/>
        </p:nvSpPr>
        <p:spPr>
          <a:xfrm>
            <a:off x="533400" y="4711699"/>
            <a:ext cx="50800" cy="2197100"/>
          </a:xfrm>
          <a:custGeom>
            <a:avLst/>
            <a:gdLst/>
            <a:ahLst/>
            <a:cxnLst/>
            <a:rect l="l" t="t" r="r" b="b"/>
            <a:pathLst>
              <a:path w="50800" h="2197100">
                <a:moveTo>
                  <a:pt x="0" y="0"/>
                </a:moveTo>
                <a:lnTo>
                  <a:pt x="50800" y="0"/>
                </a:lnTo>
                <a:lnTo>
                  <a:pt x="50800" y="2197100"/>
                </a:lnTo>
                <a:lnTo>
                  <a:pt x="0" y="2197100"/>
                </a:lnTo>
                <a:lnTo>
                  <a:pt x="0" y="0"/>
                </a:lnTo>
                <a:close/>
              </a:path>
            </a:pathLst>
          </a:custGeom>
          <a:solidFill>
            <a:srgbClr val="C5A06D"/>
          </a:solidFill>
        </p:spPr>
      </p:sp>
      <p:sp>
        <p:nvSpPr>
          <p:cNvPr id="19" name="Shape 17"/>
          <p:cNvSpPr/>
          <p:nvPr/>
        </p:nvSpPr>
        <p:spPr>
          <a:xfrm>
            <a:off x="965200" y="5302249"/>
            <a:ext cx="1016000" cy="1016000"/>
          </a:xfrm>
          <a:custGeom>
            <a:avLst/>
            <a:gdLst/>
            <a:ahLst/>
            <a:cxnLst/>
            <a:rect l="l" t="t" r="r" b="b"/>
            <a:pathLst>
              <a:path w="1016000" h="1016000">
                <a:moveTo>
                  <a:pt x="0" y="0"/>
                </a:moveTo>
                <a:lnTo>
                  <a:pt x="1016000" y="0"/>
                </a:lnTo>
                <a:lnTo>
                  <a:pt x="1016000" y="1016000"/>
                </a:lnTo>
                <a:lnTo>
                  <a:pt x="0" y="1016000"/>
                </a:lnTo>
                <a:lnTo>
                  <a:pt x="0" y="0"/>
                </a:lnTo>
                <a:close/>
              </a:path>
            </a:pathLst>
          </a:custGeom>
          <a:solidFill>
            <a:srgbClr val="C5A06D"/>
          </a:solidFill>
        </p:spPr>
      </p:sp>
      <p:sp>
        <p:nvSpPr>
          <p:cNvPr id="20" name="Text 18"/>
          <p:cNvSpPr/>
          <p:nvPr/>
        </p:nvSpPr>
        <p:spPr>
          <a:xfrm>
            <a:off x="1226741" y="5556249"/>
            <a:ext cx="723900" cy="508000"/>
          </a:xfrm>
          <a:prstGeom prst="rect">
            <a:avLst/>
          </a:prstGeom>
          <a:noFill/>
        </p:spPr>
        <p:txBody>
          <a:bodyPr wrap="square" lIns="0" tIns="0" rIns="0" bIns="0" rtlCol="0" anchor="ctr"/>
          <a:lstStyle/>
          <a:p>
            <a:pPr>
              <a:lnSpc>
                <a:spcPct val="90000"/>
              </a:lnSpc>
            </a:pPr>
            <a:r>
              <a:rPr lang="en-US" sz="36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03</a:t>
            </a:r>
            <a:endParaRPr lang="en-US" sz="1600" dirty="0"/>
          </a:p>
        </p:txBody>
      </p:sp>
      <p:sp>
        <p:nvSpPr>
          <p:cNvPr id="21" name="Text 19"/>
          <p:cNvSpPr/>
          <p:nvPr/>
        </p:nvSpPr>
        <p:spPr>
          <a:xfrm>
            <a:off x="2235200" y="5353049"/>
            <a:ext cx="2984500" cy="457200"/>
          </a:xfrm>
          <a:prstGeom prst="rect">
            <a:avLst/>
          </a:prstGeom>
          <a:noFill/>
        </p:spPr>
        <p:txBody>
          <a:bodyPr wrap="square" lIns="0" tIns="0" rIns="0" bIns="0" rtlCol="0" anchor="ctr"/>
          <a:lstStyle/>
          <a:p>
            <a:pP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研究重点与难点</a:t>
            </a:r>
            <a:endParaRPr lang="en-US" sz="1600" dirty="0"/>
          </a:p>
        </p:txBody>
      </p:sp>
      <p:sp>
        <p:nvSpPr>
          <p:cNvPr id="22" name="Text 20"/>
          <p:cNvSpPr/>
          <p:nvPr/>
        </p:nvSpPr>
        <p:spPr>
          <a:xfrm>
            <a:off x="2235200" y="5911849"/>
            <a:ext cx="2908300" cy="355600"/>
          </a:xfrm>
          <a:prstGeom prst="rect">
            <a:avLst/>
          </a:prstGeom>
          <a:noFill/>
        </p:spPr>
        <p:txBody>
          <a:bodyPr wrap="square" lIns="0" tIns="0" rIns="0" bIns="0" rtlCol="0" anchor="ctr"/>
          <a:lstStyle/>
          <a:p>
            <a:pPr>
              <a:lnSpc>
                <a:spcPct val="130000"/>
              </a:lnSpc>
            </a:pPr>
            <a:r>
              <a:rPr lang="en-US" sz="1800"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Key Points and Challenges</a:t>
            </a:r>
            <a:endParaRPr lang="en-US" sz="1600" dirty="0"/>
          </a:p>
        </p:txBody>
      </p:sp>
      <p:sp>
        <p:nvSpPr>
          <p:cNvPr id="23" name="Shape 21"/>
          <p:cNvSpPr/>
          <p:nvPr/>
        </p:nvSpPr>
        <p:spPr>
          <a:xfrm>
            <a:off x="8305800" y="4711699"/>
            <a:ext cx="7442200" cy="2197100"/>
          </a:xfrm>
          <a:custGeom>
            <a:avLst/>
            <a:gdLst/>
            <a:ahLst/>
            <a:cxnLst/>
            <a:rect l="l" t="t" r="r" b="b"/>
            <a:pathLst>
              <a:path w="7442200" h="2197100">
                <a:moveTo>
                  <a:pt x="0" y="0"/>
                </a:moveTo>
                <a:lnTo>
                  <a:pt x="7442200" y="0"/>
                </a:lnTo>
                <a:lnTo>
                  <a:pt x="7442200" y="2197100"/>
                </a:lnTo>
                <a:lnTo>
                  <a:pt x="0" y="2197100"/>
                </a:lnTo>
                <a:lnTo>
                  <a:pt x="0" y="0"/>
                </a:lnTo>
                <a:close/>
              </a:path>
            </a:pathLst>
          </a:custGeom>
          <a:solidFill>
            <a:srgbClr val="4A6C82">
              <a:alpha val="20000"/>
            </a:srgbClr>
          </a:solidFill>
        </p:spPr>
      </p:sp>
      <p:sp>
        <p:nvSpPr>
          <p:cNvPr id="24" name="Shape 22"/>
          <p:cNvSpPr/>
          <p:nvPr/>
        </p:nvSpPr>
        <p:spPr>
          <a:xfrm>
            <a:off x="8305800" y="4711699"/>
            <a:ext cx="50800" cy="2197100"/>
          </a:xfrm>
          <a:custGeom>
            <a:avLst/>
            <a:gdLst/>
            <a:ahLst/>
            <a:cxnLst/>
            <a:rect l="l" t="t" r="r" b="b"/>
            <a:pathLst>
              <a:path w="50800" h="2197100">
                <a:moveTo>
                  <a:pt x="0" y="0"/>
                </a:moveTo>
                <a:lnTo>
                  <a:pt x="50800" y="0"/>
                </a:lnTo>
                <a:lnTo>
                  <a:pt x="50800" y="2197100"/>
                </a:lnTo>
                <a:lnTo>
                  <a:pt x="0" y="2197100"/>
                </a:lnTo>
                <a:lnTo>
                  <a:pt x="0" y="0"/>
                </a:lnTo>
                <a:close/>
              </a:path>
            </a:pathLst>
          </a:custGeom>
          <a:solidFill>
            <a:srgbClr val="C5A06D"/>
          </a:solidFill>
        </p:spPr>
      </p:sp>
      <p:sp>
        <p:nvSpPr>
          <p:cNvPr id="25" name="Shape 23"/>
          <p:cNvSpPr/>
          <p:nvPr/>
        </p:nvSpPr>
        <p:spPr>
          <a:xfrm>
            <a:off x="8737601" y="5302249"/>
            <a:ext cx="1016000" cy="1016000"/>
          </a:xfrm>
          <a:custGeom>
            <a:avLst/>
            <a:gdLst/>
            <a:ahLst/>
            <a:cxnLst/>
            <a:rect l="l" t="t" r="r" b="b"/>
            <a:pathLst>
              <a:path w="1016000" h="1016000">
                <a:moveTo>
                  <a:pt x="0" y="0"/>
                </a:moveTo>
                <a:lnTo>
                  <a:pt x="1016000" y="0"/>
                </a:lnTo>
                <a:lnTo>
                  <a:pt x="1016000" y="1016000"/>
                </a:lnTo>
                <a:lnTo>
                  <a:pt x="0" y="1016000"/>
                </a:lnTo>
                <a:lnTo>
                  <a:pt x="0" y="0"/>
                </a:lnTo>
                <a:close/>
              </a:path>
            </a:pathLst>
          </a:custGeom>
          <a:solidFill>
            <a:srgbClr val="C5A06D"/>
          </a:solidFill>
        </p:spPr>
      </p:sp>
      <p:sp>
        <p:nvSpPr>
          <p:cNvPr id="26" name="Text 24"/>
          <p:cNvSpPr/>
          <p:nvPr/>
        </p:nvSpPr>
        <p:spPr>
          <a:xfrm>
            <a:off x="8999141" y="5556249"/>
            <a:ext cx="723900" cy="508000"/>
          </a:xfrm>
          <a:prstGeom prst="rect">
            <a:avLst/>
          </a:prstGeom>
          <a:noFill/>
        </p:spPr>
        <p:txBody>
          <a:bodyPr wrap="square" lIns="0" tIns="0" rIns="0" bIns="0" rtlCol="0" anchor="ctr"/>
          <a:lstStyle/>
          <a:p>
            <a:pPr>
              <a:lnSpc>
                <a:spcPct val="90000"/>
              </a:lnSpc>
            </a:pPr>
            <a:r>
              <a:rPr lang="en-US" sz="36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04</a:t>
            </a:r>
            <a:endParaRPr lang="en-US" sz="1600" dirty="0"/>
          </a:p>
        </p:txBody>
      </p:sp>
      <p:sp>
        <p:nvSpPr>
          <p:cNvPr id="27" name="Text 25"/>
          <p:cNvSpPr/>
          <p:nvPr/>
        </p:nvSpPr>
        <p:spPr>
          <a:xfrm>
            <a:off x="10007601" y="5353049"/>
            <a:ext cx="4356100" cy="457200"/>
          </a:xfrm>
          <a:prstGeom prst="rect">
            <a:avLst/>
          </a:prstGeom>
          <a:noFill/>
        </p:spPr>
        <p:txBody>
          <a:bodyPr wrap="square" lIns="0" tIns="0" rIns="0" bIns="0" rtlCol="0" anchor="ctr"/>
          <a:lstStyle/>
          <a:p>
            <a:pP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技术方案与实现</a:t>
            </a:r>
            <a:endParaRPr lang="en-US" sz="1600" dirty="0"/>
          </a:p>
        </p:txBody>
      </p:sp>
      <p:sp>
        <p:nvSpPr>
          <p:cNvPr id="28" name="Text 26"/>
          <p:cNvSpPr/>
          <p:nvPr/>
        </p:nvSpPr>
        <p:spPr>
          <a:xfrm>
            <a:off x="10007601" y="5911849"/>
            <a:ext cx="4279900" cy="355600"/>
          </a:xfrm>
          <a:prstGeom prst="rect">
            <a:avLst/>
          </a:prstGeom>
          <a:noFill/>
        </p:spPr>
        <p:txBody>
          <a:bodyPr wrap="square" lIns="0" tIns="0" rIns="0" bIns="0" rtlCol="0" anchor="ctr"/>
          <a:lstStyle/>
          <a:p>
            <a:pPr>
              <a:lnSpc>
                <a:spcPct val="130000"/>
              </a:lnSpc>
            </a:pPr>
            <a:r>
              <a:rPr lang="en-US" sz="1800"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Technical Solution and Implementation</a:t>
            </a:r>
            <a:endParaRPr lang="en-US" sz="1600" dirty="0"/>
          </a:p>
        </p:txBody>
      </p:sp>
      <p:sp>
        <p:nvSpPr>
          <p:cNvPr id="29" name="Shape 27"/>
          <p:cNvSpPr/>
          <p:nvPr/>
        </p:nvSpPr>
        <p:spPr>
          <a:xfrm>
            <a:off x="533400" y="7213599"/>
            <a:ext cx="15214600" cy="1422400"/>
          </a:xfrm>
          <a:custGeom>
            <a:avLst/>
            <a:gdLst/>
            <a:ahLst/>
            <a:cxnLst/>
            <a:rect l="l" t="t" r="r" b="b"/>
            <a:pathLst>
              <a:path w="15214600" h="1422400">
                <a:moveTo>
                  <a:pt x="0" y="0"/>
                </a:moveTo>
                <a:lnTo>
                  <a:pt x="15214600" y="0"/>
                </a:lnTo>
                <a:lnTo>
                  <a:pt x="15214600" y="1422400"/>
                </a:lnTo>
                <a:lnTo>
                  <a:pt x="0" y="1422400"/>
                </a:lnTo>
                <a:lnTo>
                  <a:pt x="0" y="0"/>
                </a:lnTo>
                <a:close/>
              </a:path>
            </a:pathLst>
          </a:custGeom>
          <a:solidFill>
            <a:srgbClr val="C5A06D">
              <a:alpha val="10196"/>
            </a:srgbClr>
          </a:solidFill>
        </p:spPr>
      </p:sp>
      <p:sp>
        <p:nvSpPr>
          <p:cNvPr id="30" name="Shape 28"/>
          <p:cNvSpPr/>
          <p:nvPr/>
        </p:nvSpPr>
        <p:spPr>
          <a:xfrm>
            <a:off x="533400" y="7213599"/>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31" name="Shape 29"/>
          <p:cNvSpPr/>
          <p:nvPr/>
        </p:nvSpPr>
        <p:spPr>
          <a:xfrm>
            <a:off x="812800" y="7518401"/>
            <a:ext cx="812800" cy="812800"/>
          </a:xfrm>
          <a:custGeom>
            <a:avLst/>
            <a:gdLst/>
            <a:ahLst/>
            <a:cxnLst/>
            <a:rect l="l" t="t" r="r" b="b"/>
            <a:pathLst>
              <a:path w="812800" h="812800">
                <a:moveTo>
                  <a:pt x="0" y="0"/>
                </a:moveTo>
                <a:lnTo>
                  <a:pt x="812800" y="0"/>
                </a:lnTo>
                <a:lnTo>
                  <a:pt x="812800" y="812800"/>
                </a:lnTo>
                <a:lnTo>
                  <a:pt x="0" y="812800"/>
                </a:lnTo>
                <a:lnTo>
                  <a:pt x="0" y="0"/>
                </a:lnTo>
                <a:close/>
              </a:path>
            </a:pathLst>
          </a:custGeom>
          <a:solidFill>
            <a:srgbClr val="C5A06D"/>
          </a:solidFill>
        </p:spPr>
      </p:sp>
      <p:sp>
        <p:nvSpPr>
          <p:cNvPr id="32" name="Text 30"/>
          <p:cNvSpPr/>
          <p:nvPr/>
        </p:nvSpPr>
        <p:spPr>
          <a:xfrm>
            <a:off x="1013789" y="7696201"/>
            <a:ext cx="596900" cy="457200"/>
          </a:xfrm>
          <a:prstGeom prst="rect">
            <a:avLst/>
          </a:prstGeom>
          <a:noFill/>
        </p:spPr>
        <p:txBody>
          <a:bodyPr wrap="square" lIns="0" tIns="0" rIns="0" bIns="0" rtlCol="0" anchor="ctr"/>
          <a:lstStyle/>
          <a:p>
            <a:pPr>
              <a:lnSpc>
                <a:spcPct val="100000"/>
              </a:lnSpc>
            </a:pPr>
            <a:r>
              <a:rPr lang="en-US" sz="3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05</a:t>
            </a:r>
            <a:endParaRPr lang="en-US" sz="1600" dirty="0"/>
          </a:p>
        </p:txBody>
      </p:sp>
      <p:sp>
        <p:nvSpPr>
          <p:cNvPr id="33" name="Text 31"/>
          <p:cNvSpPr/>
          <p:nvPr/>
        </p:nvSpPr>
        <p:spPr>
          <a:xfrm>
            <a:off x="1879600" y="7467601"/>
            <a:ext cx="3835400" cy="457200"/>
          </a:xfrm>
          <a:prstGeom prst="rect">
            <a:avLst/>
          </a:prstGeom>
          <a:noFill/>
        </p:spPr>
        <p:txBody>
          <a:bodyPr wrap="square" lIns="0" tIns="0" rIns="0" bIns="0" rtlCol="0" anchor="ctr"/>
          <a:lstStyle/>
          <a:p>
            <a:pPr>
              <a:lnSpc>
                <a:spcPct val="100000"/>
              </a:lnSpc>
            </a:pPr>
            <a:r>
              <a:rPr lang="en-US" sz="3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进度计划与预期成果</a:t>
            </a:r>
            <a:endParaRPr lang="en-US" sz="1600" dirty="0"/>
          </a:p>
        </p:txBody>
      </p:sp>
      <p:sp>
        <p:nvSpPr>
          <p:cNvPr id="34" name="Text 32"/>
          <p:cNvSpPr/>
          <p:nvPr/>
        </p:nvSpPr>
        <p:spPr>
          <a:xfrm>
            <a:off x="1879600" y="8026401"/>
            <a:ext cx="3759200" cy="355600"/>
          </a:xfrm>
          <a:prstGeom prst="rect">
            <a:avLst/>
          </a:prstGeom>
          <a:noFill/>
        </p:spPr>
        <p:txBody>
          <a:bodyPr wrap="square" lIns="0" tIns="0" rIns="0" bIns="0" rtlCol="0" anchor="ctr"/>
          <a:lstStyle/>
          <a:p>
            <a:pPr>
              <a:lnSpc>
                <a:spcPct val="130000"/>
              </a:lnSpc>
            </a:pPr>
            <a:r>
              <a:rPr lang="en-US" sz="1800"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Schedule and Expected Outcomes</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chapter1_background.png"/>
          <p:cNvPicPr>
            <a:picLocks noChangeAspect="1"/>
          </p:cNvPicPr>
          <p:nvPr/>
        </p:nvPicPr>
        <p:blipFill>
          <a:blip r:embed="rId1">
            <a:alphaModFix amt="3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70000">
                <a:srgbClr val="4A6C82"/>
              </a:gs>
              <a:gs pos="85000">
                <a:srgbClr val="1A1D21"/>
              </a:gs>
              <a:gs pos="95000">
                <a:srgbClr val="1A1D21"/>
              </a:gs>
              <a:gs pos="100000">
                <a:srgbClr val="1A1D21"/>
              </a:gs>
            </a:gsLst>
            <a:lin ang="0" scaled="1"/>
          </a:gradFill>
        </p:spPr>
      </p:sp>
      <p:sp>
        <p:nvSpPr>
          <p:cNvPr id="4" name="Shape 1"/>
          <p:cNvSpPr/>
          <p:nvPr/>
        </p:nvSpPr>
        <p:spPr>
          <a:xfrm>
            <a:off x="508000" y="1739900"/>
            <a:ext cx="1625600" cy="1625600"/>
          </a:xfrm>
          <a:custGeom>
            <a:avLst/>
            <a:gdLst/>
            <a:ahLst/>
            <a:cxnLst/>
            <a:rect l="l" t="t" r="r" b="b"/>
            <a:pathLst>
              <a:path w="1625600" h="1625600">
                <a:moveTo>
                  <a:pt x="0" y="0"/>
                </a:moveTo>
                <a:lnTo>
                  <a:pt x="1625600" y="0"/>
                </a:lnTo>
                <a:lnTo>
                  <a:pt x="1625600" y="1625600"/>
                </a:lnTo>
                <a:lnTo>
                  <a:pt x="0" y="1625600"/>
                </a:lnTo>
                <a:lnTo>
                  <a:pt x="0" y="0"/>
                </a:lnTo>
                <a:close/>
              </a:path>
            </a:pathLst>
          </a:custGeom>
          <a:solidFill>
            <a:srgbClr val="C5A06D"/>
          </a:solidFill>
        </p:spPr>
      </p:sp>
      <p:sp>
        <p:nvSpPr>
          <p:cNvPr id="5" name="Text 2"/>
          <p:cNvSpPr/>
          <p:nvPr/>
        </p:nvSpPr>
        <p:spPr>
          <a:xfrm>
            <a:off x="910034" y="2171700"/>
            <a:ext cx="1206500" cy="762000"/>
          </a:xfrm>
          <a:prstGeom prst="rect">
            <a:avLst/>
          </a:prstGeom>
          <a:noFill/>
        </p:spPr>
        <p:txBody>
          <a:bodyPr wrap="square" lIns="0" tIns="0" rIns="0" bIns="0" rtlCol="0" anchor="ctr"/>
          <a:lstStyle/>
          <a:p>
            <a:pPr>
              <a:lnSpc>
                <a:spcPct val="80000"/>
              </a:lnSpc>
            </a:pPr>
            <a:r>
              <a:rPr lang="en-US" sz="6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01</a:t>
            </a:r>
            <a:endParaRPr lang="en-US" sz="1600" dirty="0"/>
          </a:p>
        </p:txBody>
      </p:sp>
      <p:sp>
        <p:nvSpPr>
          <p:cNvPr id="6" name="Text 3"/>
          <p:cNvSpPr/>
          <p:nvPr/>
        </p:nvSpPr>
        <p:spPr>
          <a:xfrm>
            <a:off x="508000" y="3873500"/>
            <a:ext cx="4114800" cy="2286000"/>
          </a:xfrm>
          <a:prstGeom prst="rect">
            <a:avLst/>
          </a:prstGeom>
          <a:noFill/>
        </p:spPr>
        <p:txBody>
          <a:bodyPr wrap="square" lIns="0" tIns="0" rIns="0" bIns="0" rtlCol="0" anchor="ctr"/>
          <a:lstStyle/>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研究背景</a:t>
            </a:r>
            <a:endParaRPr lang="en-US" sz="1600" dirty="0"/>
          </a:p>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与意义</a:t>
            </a:r>
            <a:endParaRPr lang="en-US" sz="1600" dirty="0"/>
          </a:p>
        </p:txBody>
      </p:sp>
      <p:sp>
        <p:nvSpPr>
          <p:cNvPr id="7" name="Shape 4"/>
          <p:cNvSpPr/>
          <p:nvPr/>
        </p:nvSpPr>
        <p:spPr>
          <a:xfrm>
            <a:off x="508000" y="6464298"/>
            <a:ext cx="2438400" cy="76200"/>
          </a:xfrm>
          <a:custGeom>
            <a:avLst/>
            <a:gdLst/>
            <a:ahLst/>
            <a:cxnLst/>
            <a:rect l="l" t="t" r="r" b="b"/>
            <a:pathLst>
              <a:path w="2438400" h="76200">
                <a:moveTo>
                  <a:pt x="0" y="0"/>
                </a:moveTo>
                <a:lnTo>
                  <a:pt x="2438400" y="0"/>
                </a:lnTo>
                <a:lnTo>
                  <a:pt x="2438400" y="76200"/>
                </a:lnTo>
                <a:lnTo>
                  <a:pt x="0" y="76200"/>
                </a:lnTo>
                <a:lnTo>
                  <a:pt x="0" y="0"/>
                </a:lnTo>
                <a:close/>
              </a:path>
            </a:pathLst>
          </a:custGeom>
          <a:solidFill>
            <a:srgbClr val="C5A06D"/>
          </a:solidFill>
        </p:spPr>
      </p:sp>
      <p:sp>
        <p:nvSpPr>
          <p:cNvPr id="8" name="Text 5"/>
          <p:cNvSpPr/>
          <p:nvPr/>
        </p:nvSpPr>
        <p:spPr>
          <a:xfrm>
            <a:off x="508000" y="6946898"/>
            <a:ext cx="7327900" cy="457200"/>
          </a:xfrm>
          <a:prstGeom prst="rect">
            <a:avLst/>
          </a:prstGeom>
          <a:noFill/>
        </p:spPr>
        <p:txBody>
          <a:bodyPr wrap="square" lIns="0" tIns="0" rIns="0" bIns="0" rtlCol="0" anchor="ctr"/>
          <a:lstStyle/>
          <a:p>
            <a:pPr>
              <a:lnSpc>
                <a:spcPct val="100000"/>
              </a:lnSpc>
            </a:pPr>
            <a:r>
              <a:rPr lang="en-US" sz="3000" kern="0" spc="75"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Research Background and Significance</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RESEARCH BACKGROUND</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研究背景:心理健康需求日益增长</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33400" y="1905000"/>
            <a:ext cx="8216900" cy="2794000"/>
          </a:xfrm>
          <a:custGeom>
            <a:avLst/>
            <a:gdLst/>
            <a:ahLst/>
            <a:cxnLst/>
            <a:rect l="l" t="t" r="r" b="b"/>
            <a:pathLst>
              <a:path w="8216900" h="2794000">
                <a:moveTo>
                  <a:pt x="0" y="0"/>
                </a:moveTo>
                <a:lnTo>
                  <a:pt x="8216900" y="0"/>
                </a:lnTo>
                <a:lnTo>
                  <a:pt x="8216900" y="2794000"/>
                </a:lnTo>
                <a:lnTo>
                  <a:pt x="0" y="2794000"/>
                </a:lnTo>
                <a:lnTo>
                  <a:pt x="0" y="0"/>
                </a:lnTo>
                <a:close/>
              </a:path>
            </a:pathLst>
          </a:custGeom>
          <a:solidFill>
            <a:srgbClr val="4A6C82">
              <a:alpha val="14902"/>
            </a:srgbClr>
          </a:solidFill>
        </p:spPr>
      </p:sp>
      <p:sp>
        <p:nvSpPr>
          <p:cNvPr id="6" name="Shape 4"/>
          <p:cNvSpPr/>
          <p:nvPr/>
        </p:nvSpPr>
        <p:spPr>
          <a:xfrm>
            <a:off x="533400" y="1905000"/>
            <a:ext cx="50800" cy="2794000"/>
          </a:xfrm>
          <a:custGeom>
            <a:avLst/>
            <a:gdLst/>
            <a:ahLst/>
            <a:cxnLst/>
            <a:rect l="l" t="t" r="r" b="b"/>
            <a:pathLst>
              <a:path w="50800" h="2794000">
                <a:moveTo>
                  <a:pt x="0" y="0"/>
                </a:moveTo>
                <a:lnTo>
                  <a:pt x="50800" y="0"/>
                </a:lnTo>
                <a:lnTo>
                  <a:pt x="50800" y="2794000"/>
                </a:lnTo>
                <a:lnTo>
                  <a:pt x="0" y="2794000"/>
                </a:lnTo>
                <a:lnTo>
                  <a:pt x="0" y="0"/>
                </a:lnTo>
                <a:close/>
              </a:path>
            </a:pathLst>
          </a:custGeom>
          <a:solidFill>
            <a:srgbClr val="C5A06D"/>
          </a:solidFill>
        </p:spPr>
      </p:sp>
      <p:sp>
        <p:nvSpPr>
          <p:cNvPr id="7" name="Shape 5"/>
          <p:cNvSpPr/>
          <p:nvPr/>
        </p:nvSpPr>
        <p:spPr>
          <a:xfrm>
            <a:off x="863600" y="2516188"/>
            <a:ext cx="381000" cy="381000"/>
          </a:xfrm>
          <a:custGeom>
            <a:avLst/>
            <a:gdLst/>
            <a:ahLst/>
            <a:cxnLst/>
            <a:rect l="l" t="t" r="r" b="b"/>
            <a:pathLst>
              <a:path w="381000" h="381000">
                <a:moveTo>
                  <a:pt x="190500" y="80293"/>
                </a:moveTo>
                <a:lnTo>
                  <a:pt x="179338" y="64815"/>
                </a:lnTo>
                <a:cubicBezTo>
                  <a:pt x="160734" y="39067"/>
                  <a:pt x="130894" y="23812"/>
                  <a:pt x="99045" y="23812"/>
                </a:cubicBezTo>
                <a:cubicBezTo>
                  <a:pt x="44351" y="23812"/>
                  <a:pt x="0" y="68163"/>
                  <a:pt x="0" y="122858"/>
                </a:cubicBezTo>
                <a:lnTo>
                  <a:pt x="0" y="124792"/>
                </a:lnTo>
                <a:cubicBezTo>
                  <a:pt x="0" y="142354"/>
                  <a:pt x="4614" y="160511"/>
                  <a:pt x="12353" y="178594"/>
                </a:cubicBezTo>
                <a:lnTo>
                  <a:pt x="91232" y="178594"/>
                </a:lnTo>
                <a:cubicBezTo>
                  <a:pt x="93613" y="178594"/>
                  <a:pt x="95771" y="177180"/>
                  <a:pt x="96738" y="174947"/>
                </a:cubicBezTo>
                <a:lnTo>
                  <a:pt x="120402" y="118170"/>
                </a:lnTo>
                <a:cubicBezTo>
                  <a:pt x="123155" y="111621"/>
                  <a:pt x="129555" y="107305"/>
                  <a:pt x="136624" y="107156"/>
                </a:cubicBezTo>
                <a:cubicBezTo>
                  <a:pt x="143694" y="107007"/>
                  <a:pt x="150242" y="111175"/>
                  <a:pt x="153144" y="117649"/>
                </a:cubicBezTo>
                <a:lnTo>
                  <a:pt x="191319" y="202406"/>
                </a:lnTo>
                <a:lnTo>
                  <a:pt x="222126" y="140791"/>
                </a:lnTo>
                <a:cubicBezTo>
                  <a:pt x="225177" y="134764"/>
                  <a:pt x="231353" y="130894"/>
                  <a:pt x="238125" y="130894"/>
                </a:cubicBezTo>
                <a:cubicBezTo>
                  <a:pt x="244897" y="130894"/>
                  <a:pt x="251073" y="134689"/>
                  <a:pt x="254124" y="140791"/>
                </a:cubicBezTo>
                <a:lnTo>
                  <a:pt x="271388" y="175245"/>
                </a:lnTo>
                <a:cubicBezTo>
                  <a:pt x="272430" y="177254"/>
                  <a:pt x="274439" y="178519"/>
                  <a:pt x="276746" y="178519"/>
                </a:cubicBezTo>
                <a:lnTo>
                  <a:pt x="368722" y="178519"/>
                </a:lnTo>
                <a:cubicBezTo>
                  <a:pt x="376535" y="160437"/>
                  <a:pt x="381074" y="142280"/>
                  <a:pt x="381074" y="124718"/>
                </a:cubicBezTo>
                <a:lnTo>
                  <a:pt x="381074" y="122783"/>
                </a:lnTo>
                <a:cubicBezTo>
                  <a:pt x="381000" y="68163"/>
                  <a:pt x="336649" y="23812"/>
                  <a:pt x="281955" y="23812"/>
                </a:cubicBezTo>
                <a:cubicBezTo>
                  <a:pt x="250180" y="23812"/>
                  <a:pt x="220266" y="39067"/>
                  <a:pt x="201662" y="64815"/>
                </a:cubicBezTo>
                <a:lnTo>
                  <a:pt x="190500" y="80218"/>
                </a:lnTo>
                <a:close/>
                <a:moveTo>
                  <a:pt x="349448" y="214313"/>
                </a:moveTo>
                <a:lnTo>
                  <a:pt x="276671" y="214313"/>
                </a:lnTo>
                <a:cubicBezTo>
                  <a:pt x="260896" y="214313"/>
                  <a:pt x="246459" y="205383"/>
                  <a:pt x="239390" y="191244"/>
                </a:cubicBezTo>
                <a:lnTo>
                  <a:pt x="238125" y="188714"/>
                </a:lnTo>
                <a:lnTo>
                  <a:pt x="206499" y="252040"/>
                </a:lnTo>
                <a:cubicBezTo>
                  <a:pt x="203448" y="258217"/>
                  <a:pt x="197048" y="262086"/>
                  <a:pt x="190128" y="261938"/>
                </a:cubicBezTo>
                <a:cubicBezTo>
                  <a:pt x="183207" y="261789"/>
                  <a:pt x="177031" y="257696"/>
                  <a:pt x="174203" y="251445"/>
                </a:cubicBezTo>
                <a:lnTo>
                  <a:pt x="137517" y="169962"/>
                </a:lnTo>
                <a:lnTo>
                  <a:pt x="129704" y="188714"/>
                </a:lnTo>
                <a:cubicBezTo>
                  <a:pt x="123230" y="204267"/>
                  <a:pt x="108049" y="214387"/>
                  <a:pt x="91232" y="214387"/>
                </a:cubicBezTo>
                <a:lnTo>
                  <a:pt x="31552" y="214387"/>
                </a:lnTo>
                <a:cubicBezTo>
                  <a:pt x="66675" y="269304"/>
                  <a:pt x="123081" y="319832"/>
                  <a:pt x="158353" y="346770"/>
                </a:cubicBezTo>
                <a:cubicBezTo>
                  <a:pt x="167580" y="353764"/>
                  <a:pt x="178891" y="357262"/>
                  <a:pt x="190426" y="357262"/>
                </a:cubicBezTo>
                <a:cubicBezTo>
                  <a:pt x="201960" y="357262"/>
                  <a:pt x="213345" y="353839"/>
                  <a:pt x="222498" y="346770"/>
                </a:cubicBezTo>
                <a:cubicBezTo>
                  <a:pt x="257919" y="319757"/>
                  <a:pt x="314325" y="269230"/>
                  <a:pt x="349448" y="214313"/>
                </a:cubicBezTo>
                <a:close/>
              </a:path>
            </a:pathLst>
          </a:custGeom>
          <a:solidFill>
            <a:srgbClr val="C5A06D"/>
          </a:solidFill>
        </p:spPr>
      </p:sp>
      <p:sp>
        <p:nvSpPr>
          <p:cNvPr id="8" name="Text 6"/>
          <p:cNvSpPr/>
          <p:nvPr/>
        </p:nvSpPr>
        <p:spPr>
          <a:xfrm>
            <a:off x="1492250" y="2465388"/>
            <a:ext cx="71628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社会背景:压力与需求并存</a:t>
            </a:r>
            <a:endParaRPr lang="en-US" sz="1600" dirty="0"/>
          </a:p>
        </p:txBody>
      </p:sp>
      <p:sp>
        <p:nvSpPr>
          <p:cNvPr id="9" name="Text 7"/>
          <p:cNvSpPr/>
          <p:nvPr/>
        </p:nvSpPr>
        <p:spPr>
          <a:xfrm>
            <a:off x="1492250" y="3024188"/>
            <a:ext cx="7124700" cy="1117600"/>
          </a:xfrm>
          <a:prstGeom prst="rect">
            <a:avLst/>
          </a:prstGeom>
          <a:noFill/>
        </p:spPr>
        <p:txBody>
          <a:bodyPr wrap="square" lIns="0" tIns="0" rIns="0" bIns="0" rtlCol="0" anchor="ctr"/>
          <a:lstStyle/>
          <a:p>
            <a:pPr>
              <a:lnSpc>
                <a:spcPct val="14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近年来,</a:t>
            </a:r>
            <a:r>
              <a:rPr lang="en-US" sz="18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随着生活节奏的加快和工作压力的增大 </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,人们对心理健康和情绪管理的需求日益增长。睡眠障碍、焦虑症状、专注力不足等问题已成为现代都市人群的普遍困扰,推动了疗愈产业的快速发展。</a:t>
            </a:r>
            <a:endParaRPr lang="en-US" sz="1600" dirty="0"/>
          </a:p>
        </p:txBody>
      </p:sp>
      <p:sp>
        <p:nvSpPr>
          <p:cNvPr id="10" name="Shape 8"/>
          <p:cNvSpPr/>
          <p:nvPr/>
        </p:nvSpPr>
        <p:spPr>
          <a:xfrm>
            <a:off x="533400" y="4902200"/>
            <a:ext cx="8216900" cy="2794000"/>
          </a:xfrm>
          <a:custGeom>
            <a:avLst/>
            <a:gdLst/>
            <a:ahLst/>
            <a:cxnLst/>
            <a:rect l="l" t="t" r="r" b="b"/>
            <a:pathLst>
              <a:path w="8216900" h="2794000">
                <a:moveTo>
                  <a:pt x="0" y="0"/>
                </a:moveTo>
                <a:lnTo>
                  <a:pt x="8216900" y="0"/>
                </a:lnTo>
                <a:lnTo>
                  <a:pt x="8216900" y="2794000"/>
                </a:lnTo>
                <a:lnTo>
                  <a:pt x="0" y="2794000"/>
                </a:lnTo>
                <a:lnTo>
                  <a:pt x="0" y="0"/>
                </a:lnTo>
                <a:close/>
              </a:path>
            </a:pathLst>
          </a:custGeom>
          <a:solidFill>
            <a:srgbClr val="4A6C82">
              <a:alpha val="14902"/>
            </a:srgbClr>
          </a:solidFill>
        </p:spPr>
      </p:sp>
      <p:sp>
        <p:nvSpPr>
          <p:cNvPr id="11" name="Shape 9"/>
          <p:cNvSpPr/>
          <p:nvPr/>
        </p:nvSpPr>
        <p:spPr>
          <a:xfrm>
            <a:off x="533400" y="4902200"/>
            <a:ext cx="50800" cy="2794000"/>
          </a:xfrm>
          <a:custGeom>
            <a:avLst/>
            <a:gdLst/>
            <a:ahLst/>
            <a:cxnLst/>
            <a:rect l="l" t="t" r="r" b="b"/>
            <a:pathLst>
              <a:path w="50800" h="2794000">
                <a:moveTo>
                  <a:pt x="0" y="0"/>
                </a:moveTo>
                <a:lnTo>
                  <a:pt x="50800" y="0"/>
                </a:lnTo>
                <a:lnTo>
                  <a:pt x="50800" y="2794000"/>
                </a:lnTo>
                <a:lnTo>
                  <a:pt x="0" y="2794000"/>
                </a:lnTo>
                <a:lnTo>
                  <a:pt x="0" y="0"/>
                </a:lnTo>
                <a:close/>
              </a:path>
            </a:pathLst>
          </a:custGeom>
          <a:solidFill>
            <a:srgbClr val="C5A06D"/>
          </a:solidFill>
        </p:spPr>
      </p:sp>
      <p:sp>
        <p:nvSpPr>
          <p:cNvPr id="12" name="Shape 10"/>
          <p:cNvSpPr/>
          <p:nvPr/>
        </p:nvSpPr>
        <p:spPr>
          <a:xfrm>
            <a:off x="887413" y="5327653"/>
            <a:ext cx="333375" cy="381000"/>
          </a:xfrm>
          <a:custGeom>
            <a:avLst/>
            <a:gdLst/>
            <a:ahLst/>
            <a:cxnLst/>
            <a:rect l="l" t="t" r="r" b="b"/>
            <a:pathLst>
              <a:path w="333375" h="381000">
                <a:moveTo>
                  <a:pt x="35719" y="261938"/>
                </a:moveTo>
                <a:lnTo>
                  <a:pt x="71438" y="261938"/>
                </a:lnTo>
                <a:lnTo>
                  <a:pt x="171227" y="350639"/>
                </a:lnTo>
                <a:cubicBezTo>
                  <a:pt x="175989" y="354881"/>
                  <a:pt x="182091" y="357188"/>
                  <a:pt x="188416" y="357188"/>
                </a:cubicBezTo>
                <a:cubicBezTo>
                  <a:pt x="202704" y="357188"/>
                  <a:pt x="214313" y="345579"/>
                  <a:pt x="214313" y="331291"/>
                </a:cubicBezTo>
                <a:lnTo>
                  <a:pt x="214313" y="49709"/>
                </a:lnTo>
                <a:cubicBezTo>
                  <a:pt x="214313" y="35421"/>
                  <a:pt x="202704" y="23813"/>
                  <a:pt x="188416" y="23813"/>
                </a:cubicBezTo>
                <a:cubicBezTo>
                  <a:pt x="182091" y="23813"/>
                  <a:pt x="175989" y="26119"/>
                  <a:pt x="171227" y="30361"/>
                </a:cubicBezTo>
                <a:lnTo>
                  <a:pt x="71438" y="119063"/>
                </a:lnTo>
                <a:lnTo>
                  <a:pt x="35719" y="119063"/>
                </a:lnTo>
                <a:cubicBezTo>
                  <a:pt x="15999" y="119063"/>
                  <a:pt x="0" y="135062"/>
                  <a:pt x="0" y="154781"/>
                </a:cubicBezTo>
                <a:lnTo>
                  <a:pt x="0" y="226219"/>
                </a:lnTo>
                <a:cubicBezTo>
                  <a:pt x="0" y="245938"/>
                  <a:pt x="15999" y="261938"/>
                  <a:pt x="35719" y="261938"/>
                </a:cubicBezTo>
                <a:close/>
                <a:moveTo>
                  <a:pt x="283220" y="135062"/>
                </a:moveTo>
                <a:cubicBezTo>
                  <a:pt x="275555" y="128811"/>
                  <a:pt x="264319" y="130001"/>
                  <a:pt x="258068" y="137666"/>
                </a:cubicBezTo>
                <a:cubicBezTo>
                  <a:pt x="251817" y="145331"/>
                  <a:pt x="253008" y="156567"/>
                  <a:pt x="260672" y="162818"/>
                </a:cubicBezTo>
                <a:cubicBezTo>
                  <a:pt x="268709" y="169366"/>
                  <a:pt x="273844" y="179338"/>
                  <a:pt x="273844" y="190500"/>
                </a:cubicBezTo>
                <a:cubicBezTo>
                  <a:pt x="273844" y="201662"/>
                  <a:pt x="268709" y="211634"/>
                  <a:pt x="260672" y="218256"/>
                </a:cubicBezTo>
                <a:cubicBezTo>
                  <a:pt x="253008" y="224507"/>
                  <a:pt x="251892" y="235744"/>
                  <a:pt x="258068" y="243408"/>
                </a:cubicBezTo>
                <a:cubicBezTo>
                  <a:pt x="264244" y="251073"/>
                  <a:pt x="275555" y="252189"/>
                  <a:pt x="283220" y="246013"/>
                </a:cubicBezTo>
                <a:cubicBezTo>
                  <a:pt x="299219" y="232842"/>
                  <a:pt x="309563" y="212899"/>
                  <a:pt x="309563" y="190500"/>
                </a:cubicBezTo>
                <a:cubicBezTo>
                  <a:pt x="309563" y="168101"/>
                  <a:pt x="299219" y="148158"/>
                  <a:pt x="283146" y="135062"/>
                </a:cubicBezTo>
                <a:close/>
              </a:path>
            </a:pathLst>
          </a:custGeom>
          <a:solidFill>
            <a:srgbClr val="C5A06D"/>
          </a:solidFill>
        </p:spPr>
      </p:sp>
      <p:sp>
        <p:nvSpPr>
          <p:cNvPr id="13" name="Text 11"/>
          <p:cNvSpPr/>
          <p:nvPr/>
        </p:nvSpPr>
        <p:spPr>
          <a:xfrm>
            <a:off x="1492250" y="5276850"/>
            <a:ext cx="71628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白噪音:科学的疗愈工具</a:t>
            </a:r>
            <a:endParaRPr lang="en-US" sz="1600" dirty="0"/>
          </a:p>
        </p:txBody>
      </p:sp>
      <p:sp>
        <p:nvSpPr>
          <p:cNvPr id="14" name="Text 12"/>
          <p:cNvSpPr/>
          <p:nvPr/>
        </p:nvSpPr>
        <p:spPr>
          <a:xfrm>
            <a:off x="1492250" y="5835653"/>
            <a:ext cx="7124700" cy="1485900"/>
          </a:xfrm>
          <a:prstGeom prst="rect">
            <a:avLst/>
          </a:prstGeom>
          <a:noFill/>
        </p:spPr>
        <p:txBody>
          <a:bodyPr wrap="square" lIns="0" tIns="0" rIns="0" bIns="0" rtlCol="0" anchor="ctr"/>
          <a:lstStyle/>
          <a:p>
            <a:pPr>
              <a:lnSpc>
                <a:spcPct val="14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白噪音因其独特的疗愈功能逐渐受到重视,它通过</a:t>
            </a:r>
            <a:r>
              <a:rPr lang="en-US" sz="18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模拟自然界的和谐声响 </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,如雨声、风声、海浪等,有效屏蔽外界干扰,帮助人们快速进入放松状态,成为现代人应对睡眠障碍、提高专注力、恢复身心平衡的重要辅助手段。</a:t>
            </a:r>
            <a:endParaRPr lang="en-US" sz="1600" dirty="0"/>
          </a:p>
        </p:txBody>
      </p:sp>
      <p:sp>
        <p:nvSpPr>
          <p:cNvPr id="15" name="Shape 13"/>
          <p:cNvSpPr/>
          <p:nvPr/>
        </p:nvSpPr>
        <p:spPr>
          <a:xfrm>
            <a:off x="9017000" y="1917700"/>
            <a:ext cx="6718300" cy="5766435"/>
          </a:xfrm>
          <a:custGeom>
            <a:avLst/>
            <a:gdLst/>
            <a:ahLst/>
            <a:cxnLst/>
            <a:rect l="l" t="t" r="r" b="b"/>
            <a:pathLst>
              <a:path w="6718300" h="3022600">
                <a:moveTo>
                  <a:pt x="0" y="0"/>
                </a:moveTo>
                <a:lnTo>
                  <a:pt x="6718300" y="0"/>
                </a:lnTo>
                <a:lnTo>
                  <a:pt x="6718300" y="3022600"/>
                </a:lnTo>
                <a:lnTo>
                  <a:pt x="0" y="3022600"/>
                </a:lnTo>
                <a:lnTo>
                  <a:pt x="0" y="0"/>
                </a:lnTo>
                <a:close/>
              </a:path>
            </a:pathLst>
          </a:custGeom>
          <a:solidFill>
            <a:srgbClr val="C5A06D">
              <a:alpha val="10196"/>
            </a:srgbClr>
          </a:solidFill>
          <a:ln w="25400">
            <a:solidFill>
              <a:srgbClr val="C5A06D"/>
            </a:solidFill>
            <a:prstDash val="solid"/>
          </a:ln>
        </p:spPr>
      </p:sp>
      <p:sp>
        <p:nvSpPr>
          <p:cNvPr id="16" name="Shape 14"/>
          <p:cNvSpPr/>
          <p:nvPr/>
        </p:nvSpPr>
        <p:spPr>
          <a:xfrm>
            <a:off x="9321801" y="2235200"/>
            <a:ext cx="304800" cy="304800"/>
          </a:xfrm>
          <a:custGeom>
            <a:avLst/>
            <a:gdLst/>
            <a:ahLst/>
            <a:cxnLst/>
            <a:rect l="l" t="t" r="r" b="b"/>
            <a:pathLst>
              <a:path w="304800" h="304800">
                <a:moveTo>
                  <a:pt x="266700" y="152400"/>
                </a:moveTo>
                <a:cubicBezTo>
                  <a:pt x="266700" y="89316"/>
                  <a:pt x="215484" y="38100"/>
                  <a:pt x="152400" y="38100"/>
                </a:cubicBezTo>
                <a:cubicBezTo>
                  <a:pt x="89316" y="38100"/>
                  <a:pt x="38100" y="89316"/>
                  <a:pt x="38100" y="152400"/>
                </a:cubicBezTo>
                <a:cubicBezTo>
                  <a:pt x="38100" y="215484"/>
                  <a:pt x="89316" y="266700"/>
                  <a:pt x="152400" y="266700"/>
                </a:cubicBezTo>
                <a:cubicBezTo>
                  <a:pt x="215484" y="266700"/>
                  <a:pt x="266700" y="215484"/>
                  <a:pt x="266700" y="152400"/>
                </a:cubicBezTo>
                <a:close/>
                <a:moveTo>
                  <a:pt x="0" y="152400"/>
                </a:moveTo>
                <a:cubicBezTo>
                  <a:pt x="0" y="68288"/>
                  <a:pt x="68288" y="0"/>
                  <a:pt x="152400" y="0"/>
                </a:cubicBezTo>
                <a:cubicBezTo>
                  <a:pt x="236512" y="0"/>
                  <a:pt x="304800" y="68288"/>
                  <a:pt x="304800" y="152400"/>
                </a:cubicBezTo>
                <a:cubicBezTo>
                  <a:pt x="304800" y="236512"/>
                  <a:pt x="236512" y="304800"/>
                  <a:pt x="152400" y="304800"/>
                </a:cubicBezTo>
                <a:cubicBezTo>
                  <a:pt x="68288" y="304800"/>
                  <a:pt x="0" y="236512"/>
                  <a:pt x="0" y="152400"/>
                </a:cubicBezTo>
                <a:close/>
                <a:moveTo>
                  <a:pt x="152400" y="200025"/>
                </a:moveTo>
                <a:cubicBezTo>
                  <a:pt x="178685" y="200025"/>
                  <a:pt x="200025" y="178685"/>
                  <a:pt x="200025" y="152400"/>
                </a:cubicBezTo>
                <a:cubicBezTo>
                  <a:pt x="200025" y="126115"/>
                  <a:pt x="178685" y="104775"/>
                  <a:pt x="152400" y="104775"/>
                </a:cubicBezTo>
                <a:cubicBezTo>
                  <a:pt x="126115" y="104775"/>
                  <a:pt x="104775" y="126115"/>
                  <a:pt x="104775" y="152400"/>
                </a:cubicBezTo>
                <a:cubicBezTo>
                  <a:pt x="104775" y="178685"/>
                  <a:pt x="126115" y="200025"/>
                  <a:pt x="152400" y="200025"/>
                </a:cubicBezTo>
                <a:close/>
                <a:moveTo>
                  <a:pt x="152400" y="66675"/>
                </a:moveTo>
                <a:cubicBezTo>
                  <a:pt x="199713" y="66675"/>
                  <a:pt x="238125" y="105087"/>
                  <a:pt x="238125" y="152400"/>
                </a:cubicBezTo>
                <a:cubicBezTo>
                  <a:pt x="238125" y="199713"/>
                  <a:pt x="199713" y="238125"/>
                  <a:pt x="152400" y="238125"/>
                </a:cubicBezTo>
                <a:cubicBezTo>
                  <a:pt x="105087" y="238125"/>
                  <a:pt x="66675" y="199713"/>
                  <a:pt x="66675" y="152400"/>
                </a:cubicBezTo>
                <a:cubicBezTo>
                  <a:pt x="66675" y="105087"/>
                  <a:pt x="105087" y="66675"/>
                  <a:pt x="152400" y="66675"/>
                </a:cubicBezTo>
                <a:close/>
                <a:moveTo>
                  <a:pt x="133350" y="152400"/>
                </a:moveTo>
                <a:cubicBezTo>
                  <a:pt x="133350" y="141886"/>
                  <a:pt x="141886" y="133350"/>
                  <a:pt x="152400" y="133350"/>
                </a:cubicBezTo>
                <a:cubicBezTo>
                  <a:pt x="162914" y="133350"/>
                  <a:pt x="171450" y="141886"/>
                  <a:pt x="171450" y="152400"/>
                </a:cubicBezTo>
                <a:cubicBezTo>
                  <a:pt x="171450" y="162914"/>
                  <a:pt x="162914" y="171450"/>
                  <a:pt x="152400" y="171450"/>
                </a:cubicBezTo>
                <a:cubicBezTo>
                  <a:pt x="141886" y="171450"/>
                  <a:pt x="133350" y="162914"/>
                  <a:pt x="133350" y="152400"/>
                </a:cubicBezTo>
                <a:close/>
              </a:path>
            </a:pathLst>
          </a:custGeom>
          <a:solidFill>
            <a:srgbClr val="C5A06D"/>
          </a:solidFill>
        </p:spPr>
      </p:sp>
      <p:sp>
        <p:nvSpPr>
          <p:cNvPr id="17" name="Text 15"/>
          <p:cNvSpPr/>
          <p:nvPr/>
        </p:nvSpPr>
        <p:spPr>
          <a:xfrm>
            <a:off x="9664701" y="2184400"/>
            <a:ext cx="59563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核心应用场景</a:t>
            </a:r>
            <a:endParaRPr lang="en-US" sz="1600" dirty="0"/>
          </a:p>
        </p:txBody>
      </p:sp>
      <p:sp>
        <p:nvSpPr>
          <p:cNvPr id="18" name="Shape 16"/>
          <p:cNvSpPr/>
          <p:nvPr/>
        </p:nvSpPr>
        <p:spPr>
          <a:xfrm>
            <a:off x="9283701" y="2895600"/>
            <a:ext cx="152400" cy="152400"/>
          </a:xfrm>
          <a:custGeom>
            <a:avLst/>
            <a:gdLst/>
            <a:ahLst/>
            <a:cxnLst/>
            <a:rect l="l" t="t" r="r" b="b"/>
            <a:pathLst>
              <a:path w="152400" h="152400">
                <a:moveTo>
                  <a:pt x="0" y="0"/>
                </a:moveTo>
                <a:lnTo>
                  <a:pt x="152400" y="0"/>
                </a:lnTo>
                <a:lnTo>
                  <a:pt x="152400" y="152400"/>
                </a:lnTo>
                <a:lnTo>
                  <a:pt x="0" y="152400"/>
                </a:lnTo>
                <a:lnTo>
                  <a:pt x="0" y="0"/>
                </a:lnTo>
                <a:close/>
              </a:path>
            </a:pathLst>
          </a:custGeom>
          <a:solidFill>
            <a:srgbClr val="C5A06D"/>
          </a:solidFill>
        </p:spPr>
      </p:sp>
      <p:sp>
        <p:nvSpPr>
          <p:cNvPr id="19" name="Text 17"/>
          <p:cNvSpPr/>
          <p:nvPr/>
        </p:nvSpPr>
        <p:spPr>
          <a:xfrm>
            <a:off x="9588501" y="2794000"/>
            <a:ext cx="25400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睡眠辅助:</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改善失眠问题</a:t>
            </a:r>
            <a:endParaRPr lang="en-US" sz="1600" dirty="0"/>
          </a:p>
        </p:txBody>
      </p:sp>
      <p:sp>
        <p:nvSpPr>
          <p:cNvPr id="20" name="Shape 18"/>
          <p:cNvSpPr/>
          <p:nvPr/>
        </p:nvSpPr>
        <p:spPr>
          <a:xfrm>
            <a:off x="9283701" y="3403600"/>
            <a:ext cx="152400" cy="152400"/>
          </a:xfrm>
          <a:custGeom>
            <a:avLst/>
            <a:gdLst/>
            <a:ahLst/>
            <a:cxnLst/>
            <a:rect l="l" t="t" r="r" b="b"/>
            <a:pathLst>
              <a:path w="152400" h="152400">
                <a:moveTo>
                  <a:pt x="0" y="0"/>
                </a:moveTo>
                <a:lnTo>
                  <a:pt x="152400" y="0"/>
                </a:lnTo>
                <a:lnTo>
                  <a:pt x="152400" y="152400"/>
                </a:lnTo>
                <a:lnTo>
                  <a:pt x="0" y="152400"/>
                </a:lnTo>
                <a:lnTo>
                  <a:pt x="0" y="0"/>
                </a:lnTo>
                <a:close/>
              </a:path>
            </a:pathLst>
          </a:custGeom>
          <a:solidFill>
            <a:srgbClr val="C5A06D"/>
          </a:solidFill>
        </p:spPr>
      </p:sp>
      <p:sp>
        <p:nvSpPr>
          <p:cNvPr id="21" name="Text 19"/>
          <p:cNvSpPr/>
          <p:nvPr/>
        </p:nvSpPr>
        <p:spPr>
          <a:xfrm>
            <a:off x="9588501" y="3302000"/>
            <a:ext cx="23114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专注力提升:</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屏蔽干扰</a:t>
            </a:r>
            <a:endParaRPr lang="en-US" sz="1600" dirty="0"/>
          </a:p>
        </p:txBody>
      </p:sp>
      <p:sp>
        <p:nvSpPr>
          <p:cNvPr id="22" name="Shape 20"/>
          <p:cNvSpPr/>
          <p:nvPr/>
        </p:nvSpPr>
        <p:spPr>
          <a:xfrm>
            <a:off x="9283701" y="3911600"/>
            <a:ext cx="152400" cy="152400"/>
          </a:xfrm>
          <a:custGeom>
            <a:avLst/>
            <a:gdLst/>
            <a:ahLst/>
            <a:cxnLst/>
            <a:rect l="l" t="t" r="r" b="b"/>
            <a:pathLst>
              <a:path w="152400" h="152400">
                <a:moveTo>
                  <a:pt x="0" y="0"/>
                </a:moveTo>
                <a:lnTo>
                  <a:pt x="152400" y="0"/>
                </a:lnTo>
                <a:lnTo>
                  <a:pt x="152400" y="152400"/>
                </a:lnTo>
                <a:lnTo>
                  <a:pt x="0" y="152400"/>
                </a:lnTo>
                <a:lnTo>
                  <a:pt x="0" y="0"/>
                </a:lnTo>
                <a:close/>
              </a:path>
            </a:pathLst>
          </a:custGeom>
          <a:solidFill>
            <a:srgbClr val="C5A06D"/>
          </a:solidFill>
        </p:spPr>
      </p:sp>
      <p:sp>
        <p:nvSpPr>
          <p:cNvPr id="23" name="Text 21"/>
          <p:cNvSpPr/>
          <p:nvPr/>
        </p:nvSpPr>
        <p:spPr>
          <a:xfrm>
            <a:off x="9588501" y="3810000"/>
            <a:ext cx="20828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情绪调节:</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缓解焦虑</a:t>
            </a:r>
            <a:endParaRPr lang="en-US" sz="1600" dirty="0"/>
          </a:p>
        </p:txBody>
      </p:sp>
      <p:sp>
        <p:nvSpPr>
          <p:cNvPr id="24" name="Shape 22"/>
          <p:cNvSpPr/>
          <p:nvPr/>
        </p:nvSpPr>
        <p:spPr>
          <a:xfrm>
            <a:off x="9283701" y="4419600"/>
            <a:ext cx="152400" cy="152400"/>
          </a:xfrm>
          <a:custGeom>
            <a:avLst/>
            <a:gdLst/>
            <a:ahLst/>
            <a:cxnLst/>
            <a:rect l="l" t="t" r="r" b="b"/>
            <a:pathLst>
              <a:path w="152400" h="152400">
                <a:moveTo>
                  <a:pt x="0" y="0"/>
                </a:moveTo>
                <a:lnTo>
                  <a:pt x="152400" y="0"/>
                </a:lnTo>
                <a:lnTo>
                  <a:pt x="152400" y="152400"/>
                </a:lnTo>
                <a:lnTo>
                  <a:pt x="0" y="152400"/>
                </a:lnTo>
                <a:lnTo>
                  <a:pt x="0" y="0"/>
                </a:lnTo>
                <a:close/>
              </a:path>
            </a:pathLst>
          </a:custGeom>
          <a:solidFill>
            <a:srgbClr val="C5A06D"/>
          </a:solidFill>
        </p:spPr>
      </p:sp>
      <p:sp>
        <p:nvSpPr>
          <p:cNvPr id="25" name="Text 23"/>
          <p:cNvSpPr/>
          <p:nvPr/>
        </p:nvSpPr>
        <p:spPr>
          <a:xfrm>
            <a:off x="9588501" y="4318000"/>
            <a:ext cx="20828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身心恢复:</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冥想放松</a:t>
            </a:r>
            <a:endParaRPr lang="en-US" sz="1600" dirty="0"/>
          </a:p>
        </p:txBody>
      </p:sp>
      <p:sp>
        <p:nvSpPr>
          <p:cNvPr id="31" name="Shape 29"/>
          <p:cNvSpPr/>
          <p:nvPr/>
        </p:nvSpPr>
        <p:spPr>
          <a:xfrm>
            <a:off x="533400" y="7899403"/>
            <a:ext cx="15214600" cy="774700"/>
          </a:xfrm>
          <a:custGeom>
            <a:avLst/>
            <a:gdLst/>
            <a:ahLst/>
            <a:cxnLst/>
            <a:rect l="l" t="t" r="r" b="b"/>
            <a:pathLst>
              <a:path w="15214600" h="774700">
                <a:moveTo>
                  <a:pt x="0" y="0"/>
                </a:moveTo>
                <a:lnTo>
                  <a:pt x="15214600" y="0"/>
                </a:lnTo>
                <a:lnTo>
                  <a:pt x="15214600" y="774700"/>
                </a:lnTo>
                <a:lnTo>
                  <a:pt x="0" y="774700"/>
                </a:lnTo>
                <a:lnTo>
                  <a:pt x="0" y="0"/>
                </a:lnTo>
                <a:close/>
              </a:path>
            </a:pathLst>
          </a:custGeom>
          <a:solidFill>
            <a:srgbClr val="6F7B8A">
              <a:alpha val="14902"/>
            </a:srgbClr>
          </a:solidFill>
        </p:spPr>
      </p:sp>
      <p:sp>
        <p:nvSpPr>
          <p:cNvPr id="32" name="Shape 30"/>
          <p:cNvSpPr/>
          <p:nvPr/>
        </p:nvSpPr>
        <p:spPr>
          <a:xfrm>
            <a:off x="533400" y="7899403"/>
            <a:ext cx="50800" cy="774700"/>
          </a:xfrm>
          <a:custGeom>
            <a:avLst/>
            <a:gdLst/>
            <a:ahLst/>
            <a:cxnLst/>
            <a:rect l="l" t="t" r="r" b="b"/>
            <a:pathLst>
              <a:path w="50800" h="774700">
                <a:moveTo>
                  <a:pt x="0" y="0"/>
                </a:moveTo>
                <a:lnTo>
                  <a:pt x="50800" y="0"/>
                </a:lnTo>
                <a:lnTo>
                  <a:pt x="50800" y="774700"/>
                </a:lnTo>
                <a:lnTo>
                  <a:pt x="0" y="774700"/>
                </a:lnTo>
                <a:lnTo>
                  <a:pt x="0" y="0"/>
                </a:lnTo>
                <a:close/>
              </a:path>
            </a:pathLst>
          </a:custGeom>
          <a:solidFill>
            <a:srgbClr val="C5A06D"/>
          </a:solidFill>
        </p:spPr>
      </p:sp>
      <p:sp>
        <p:nvSpPr>
          <p:cNvPr id="33" name="Shape 31"/>
          <p:cNvSpPr/>
          <p:nvPr/>
        </p:nvSpPr>
        <p:spPr>
          <a:xfrm>
            <a:off x="822325" y="8193317"/>
            <a:ext cx="171450" cy="228600"/>
          </a:xfrm>
          <a:custGeom>
            <a:avLst/>
            <a:gdLst/>
            <a:ahLst/>
            <a:cxnLst/>
            <a:rect l="l" t="t" r="r" b="b"/>
            <a:pathLst>
              <a:path w="171450" h="228600">
                <a:moveTo>
                  <a:pt x="130775" y="171450"/>
                </a:moveTo>
                <a:cubicBezTo>
                  <a:pt x="134035" y="161493"/>
                  <a:pt x="140553" y="152474"/>
                  <a:pt x="147920" y="144706"/>
                </a:cubicBezTo>
                <a:cubicBezTo>
                  <a:pt x="162520" y="129347"/>
                  <a:pt x="171450" y="108585"/>
                  <a:pt x="171450" y="85725"/>
                </a:cubicBezTo>
                <a:cubicBezTo>
                  <a:pt x="171450" y="38398"/>
                  <a:pt x="133052" y="0"/>
                  <a:pt x="85725" y="0"/>
                </a:cubicBezTo>
                <a:cubicBezTo>
                  <a:pt x="38398" y="0"/>
                  <a:pt x="0" y="38398"/>
                  <a:pt x="0" y="85725"/>
                </a:cubicBezTo>
                <a:cubicBezTo>
                  <a:pt x="0" y="108585"/>
                  <a:pt x="8930" y="129347"/>
                  <a:pt x="23530" y="144706"/>
                </a:cubicBezTo>
                <a:cubicBezTo>
                  <a:pt x="30897" y="152474"/>
                  <a:pt x="37460" y="161493"/>
                  <a:pt x="40675" y="171450"/>
                </a:cubicBezTo>
                <a:lnTo>
                  <a:pt x="130731" y="171450"/>
                </a:lnTo>
                <a:close/>
                <a:moveTo>
                  <a:pt x="128588" y="192881"/>
                </a:moveTo>
                <a:lnTo>
                  <a:pt x="42863" y="192881"/>
                </a:lnTo>
                <a:lnTo>
                  <a:pt x="42863" y="200025"/>
                </a:lnTo>
                <a:cubicBezTo>
                  <a:pt x="42863" y="219760"/>
                  <a:pt x="58847" y="235744"/>
                  <a:pt x="78581" y="235744"/>
                </a:cubicBezTo>
                <a:lnTo>
                  <a:pt x="92869" y="235744"/>
                </a:lnTo>
                <a:cubicBezTo>
                  <a:pt x="112603" y="235744"/>
                  <a:pt x="128588" y="219760"/>
                  <a:pt x="128588" y="200025"/>
                </a:cubicBezTo>
                <a:lnTo>
                  <a:pt x="128588" y="192881"/>
                </a:lnTo>
                <a:close/>
                <a:moveTo>
                  <a:pt x="82153" y="50006"/>
                </a:moveTo>
                <a:cubicBezTo>
                  <a:pt x="64383" y="50006"/>
                  <a:pt x="50006" y="64383"/>
                  <a:pt x="50006" y="82153"/>
                </a:cubicBezTo>
                <a:cubicBezTo>
                  <a:pt x="50006" y="88091"/>
                  <a:pt x="45229" y="92869"/>
                  <a:pt x="39291" y="92869"/>
                </a:cubicBezTo>
                <a:cubicBezTo>
                  <a:pt x="33352" y="92869"/>
                  <a:pt x="28575" y="88091"/>
                  <a:pt x="28575" y="82153"/>
                </a:cubicBezTo>
                <a:cubicBezTo>
                  <a:pt x="28575" y="52551"/>
                  <a:pt x="52551" y="28575"/>
                  <a:pt x="82153" y="28575"/>
                </a:cubicBezTo>
                <a:cubicBezTo>
                  <a:pt x="88091" y="28575"/>
                  <a:pt x="92869" y="33352"/>
                  <a:pt x="92869" y="39291"/>
                </a:cubicBezTo>
                <a:cubicBezTo>
                  <a:pt x="92869" y="45229"/>
                  <a:pt x="88091" y="50006"/>
                  <a:pt x="82153" y="50006"/>
                </a:cubicBezTo>
                <a:close/>
              </a:path>
            </a:pathLst>
          </a:custGeom>
          <a:solidFill>
            <a:srgbClr val="C5A06D"/>
          </a:solidFill>
        </p:spPr>
      </p:sp>
      <p:sp>
        <p:nvSpPr>
          <p:cNvPr id="34" name="Text 32"/>
          <p:cNvSpPr/>
          <p:nvPr/>
        </p:nvSpPr>
        <p:spPr>
          <a:xfrm>
            <a:off x="1155700" y="8102603"/>
            <a:ext cx="14503400" cy="368300"/>
          </a:xfrm>
          <a:prstGeom prst="rect">
            <a:avLst/>
          </a:prstGeom>
          <a:noFill/>
        </p:spPr>
        <p:txBody>
          <a:bodyPr wrap="square" lIns="0" tIns="0" rIns="0" bIns="0" rtlCol="0" anchor="ctr"/>
          <a:lstStyle/>
          <a:p>
            <a:pPr>
              <a:lnSpc>
                <a:spcPct val="14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科学依据:</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音乐疗法在心理健康领域的应用验证为白噪音疗愈的科学性提供了坚实依据,相关研究持续深化。</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INNOVATION VALUE</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市场痛点与项目创新价值</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7467600" cy="4165600"/>
          </a:xfrm>
          <a:custGeom>
            <a:avLst/>
            <a:gdLst/>
            <a:ahLst/>
            <a:cxnLst/>
            <a:rect l="l" t="t" r="r" b="b"/>
            <a:pathLst>
              <a:path w="7467600" h="4165600">
                <a:moveTo>
                  <a:pt x="0" y="0"/>
                </a:moveTo>
                <a:lnTo>
                  <a:pt x="7467600" y="0"/>
                </a:lnTo>
                <a:lnTo>
                  <a:pt x="7467600" y="4165600"/>
                </a:lnTo>
                <a:lnTo>
                  <a:pt x="0" y="4165600"/>
                </a:lnTo>
                <a:lnTo>
                  <a:pt x="0" y="0"/>
                </a:lnTo>
                <a:close/>
              </a:path>
            </a:pathLst>
          </a:custGeom>
          <a:solidFill>
            <a:srgbClr val="6F7B8A">
              <a:alpha val="20000"/>
            </a:srgbClr>
          </a:solidFill>
          <a:ln w="25400">
            <a:solidFill>
              <a:srgbClr val="6F7B8A"/>
            </a:solidFill>
            <a:prstDash val="solid"/>
          </a:ln>
        </p:spPr>
      </p:sp>
      <p:sp>
        <p:nvSpPr>
          <p:cNvPr id="6" name="Shape 4"/>
          <p:cNvSpPr/>
          <p:nvPr/>
        </p:nvSpPr>
        <p:spPr>
          <a:xfrm>
            <a:off x="825500" y="2184400"/>
            <a:ext cx="304800" cy="304800"/>
          </a:xfrm>
          <a:custGeom>
            <a:avLst/>
            <a:gdLst/>
            <a:ahLst/>
            <a:cxnLst/>
            <a:rect l="l" t="t" r="r" b="b"/>
            <a:pathLst>
              <a:path w="304800" h="304800">
                <a:moveTo>
                  <a:pt x="152400" y="0"/>
                </a:moveTo>
                <a:cubicBezTo>
                  <a:pt x="161151" y="0"/>
                  <a:pt x="169188" y="4822"/>
                  <a:pt x="173355" y="12502"/>
                </a:cubicBezTo>
                <a:lnTo>
                  <a:pt x="301943" y="250627"/>
                </a:lnTo>
                <a:cubicBezTo>
                  <a:pt x="305931" y="258008"/>
                  <a:pt x="305753" y="266938"/>
                  <a:pt x="301466" y="274141"/>
                </a:cubicBezTo>
                <a:cubicBezTo>
                  <a:pt x="297180" y="281345"/>
                  <a:pt x="289381" y="285750"/>
                  <a:pt x="280987" y="285750"/>
                </a:cubicBezTo>
                <a:lnTo>
                  <a:pt x="23813" y="285750"/>
                </a:lnTo>
                <a:cubicBezTo>
                  <a:pt x="15419" y="285750"/>
                  <a:pt x="7680" y="281345"/>
                  <a:pt x="3334" y="274141"/>
                </a:cubicBezTo>
                <a:cubicBezTo>
                  <a:pt x="-1012" y="266938"/>
                  <a:pt x="-1131" y="258008"/>
                  <a:pt x="2858" y="250627"/>
                </a:cubicBezTo>
                <a:lnTo>
                  <a:pt x="131445" y="12502"/>
                </a:lnTo>
                <a:cubicBezTo>
                  <a:pt x="135612" y="4822"/>
                  <a:pt x="143649" y="0"/>
                  <a:pt x="152400" y="0"/>
                </a:cubicBezTo>
                <a:close/>
                <a:moveTo>
                  <a:pt x="152400" y="100013"/>
                </a:moveTo>
                <a:cubicBezTo>
                  <a:pt x="144482" y="100013"/>
                  <a:pt x="138113" y="106382"/>
                  <a:pt x="138113" y="114300"/>
                </a:cubicBezTo>
                <a:lnTo>
                  <a:pt x="138113" y="180975"/>
                </a:lnTo>
                <a:cubicBezTo>
                  <a:pt x="138113" y="188893"/>
                  <a:pt x="144482" y="195263"/>
                  <a:pt x="152400" y="195263"/>
                </a:cubicBezTo>
                <a:cubicBezTo>
                  <a:pt x="160318" y="195263"/>
                  <a:pt x="166688" y="188893"/>
                  <a:pt x="166688" y="180975"/>
                </a:cubicBezTo>
                <a:lnTo>
                  <a:pt x="166688" y="114300"/>
                </a:lnTo>
                <a:cubicBezTo>
                  <a:pt x="166688" y="106382"/>
                  <a:pt x="160318" y="100013"/>
                  <a:pt x="152400" y="100013"/>
                </a:cubicBezTo>
                <a:close/>
                <a:moveTo>
                  <a:pt x="168295" y="228600"/>
                </a:moveTo>
                <a:cubicBezTo>
                  <a:pt x="168656" y="222700"/>
                  <a:pt x="165714" y="217087"/>
                  <a:pt x="160656" y="214027"/>
                </a:cubicBezTo>
                <a:cubicBezTo>
                  <a:pt x="155599" y="210968"/>
                  <a:pt x="149261" y="210968"/>
                  <a:pt x="144203" y="214027"/>
                </a:cubicBezTo>
                <a:cubicBezTo>
                  <a:pt x="139145" y="217087"/>
                  <a:pt x="136203" y="222700"/>
                  <a:pt x="136565" y="228600"/>
                </a:cubicBezTo>
                <a:cubicBezTo>
                  <a:pt x="136203" y="234500"/>
                  <a:pt x="139145" y="240113"/>
                  <a:pt x="144203" y="243173"/>
                </a:cubicBezTo>
                <a:cubicBezTo>
                  <a:pt x="149261" y="246232"/>
                  <a:pt x="155599" y="246232"/>
                  <a:pt x="160656" y="243173"/>
                </a:cubicBezTo>
                <a:cubicBezTo>
                  <a:pt x="165714" y="240113"/>
                  <a:pt x="168656" y="234500"/>
                  <a:pt x="168295" y="228600"/>
                </a:cubicBezTo>
                <a:close/>
              </a:path>
            </a:pathLst>
          </a:custGeom>
          <a:solidFill>
            <a:srgbClr val="C5A06D"/>
          </a:solidFill>
        </p:spPr>
      </p:sp>
      <p:sp>
        <p:nvSpPr>
          <p:cNvPr id="7" name="Text 5"/>
          <p:cNvSpPr/>
          <p:nvPr/>
        </p:nvSpPr>
        <p:spPr>
          <a:xfrm>
            <a:off x="1168400" y="2133600"/>
            <a:ext cx="6705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传统产品痛点分析</a:t>
            </a:r>
            <a:endParaRPr lang="en-US" sz="1600" dirty="0"/>
          </a:p>
        </p:txBody>
      </p:sp>
      <p:sp>
        <p:nvSpPr>
          <p:cNvPr id="8" name="Shape 6"/>
          <p:cNvSpPr/>
          <p:nvPr/>
        </p:nvSpPr>
        <p:spPr>
          <a:xfrm>
            <a:off x="787400" y="2743200"/>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6F7B8A"/>
          </a:solidFill>
        </p:spPr>
      </p:sp>
      <p:sp>
        <p:nvSpPr>
          <p:cNvPr id="9" name="Text 7"/>
          <p:cNvSpPr/>
          <p:nvPr/>
        </p:nvSpPr>
        <p:spPr>
          <a:xfrm>
            <a:off x="935831" y="2794000"/>
            <a:ext cx="2159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1</a:t>
            </a:r>
            <a:endParaRPr lang="en-US" sz="1600" dirty="0"/>
          </a:p>
        </p:txBody>
      </p:sp>
      <p:sp>
        <p:nvSpPr>
          <p:cNvPr id="10" name="Text 8"/>
          <p:cNvSpPr/>
          <p:nvPr/>
        </p:nvSpPr>
        <p:spPr>
          <a:xfrm>
            <a:off x="1346200" y="2743200"/>
            <a:ext cx="48514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功能单一</a:t>
            </a:r>
            <a:endParaRPr lang="en-US" sz="1600" dirty="0"/>
          </a:p>
        </p:txBody>
      </p:sp>
      <p:sp>
        <p:nvSpPr>
          <p:cNvPr id="11" name="Text 9"/>
          <p:cNvSpPr/>
          <p:nvPr/>
        </p:nvSpPr>
        <p:spPr>
          <a:xfrm>
            <a:off x="1346200" y="3149600"/>
            <a:ext cx="48387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仅支持基础音频播放,缺乏智能交互和场景化配置能力</a:t>
            </a:r>
            <a:endParaRPr lang="en-US" sz="1600" dirty="0"/>
          </a:p>
        </p:txBody>
      </p:sp>
      <p:sp>
        <p:nvSpPr>
          <p:cNvPr id="12" name="Shape 10"/>
          <p:cNvSpPr/>
          <p:nvPr/>
        </p:nvSpPr>
        <p:spPr>
          <a:xfrm>
            <a:off x="787400" y="3581400"/>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6F7B8A"/>
          </a:solidFill>
        </p:spPr>
      </p:sp>
      <p:sp>
        <p:nvSpPr>
          <p:cNvPr id="13" name="Text 11"/>
          <p:cNvSpPr/>
          <p:nvPr/>
        </p:nvSpPr>
        <p:spPr>
          <a:xfrm>
            <a:off x="935831" y="3632200"/>
            <a:ext cx="2159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2</a:t>
            </a:r>
            <a:endParaRPr lang="en-US" sz="1600" dirty="0"/>
          </a:p>
        </p:txBody>
      </p:sp>
      <p:sp>
        <p:nvSpPr>
          <p:cNvPr id="14" name="Text 12"/>
          <p:cNvSpPr/>
          <p:nvPr/>
        </p:nvSpPr>
        <p:spPr>
          <a:xfrm>
            <a:off x="1346200" y="3581400"/>
            <a:ext cx="44450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控制不便</a:t>
            </a:r>
            <a:endParaRPr lang="en-US" sz="1600" dirty="0"/>
          </a:p>
        </p:txBody>
      </p:sp>
      <p:sp>
        <p:nvSpPr>
          <p:cNvPr id="15" name="Text 13"/>
          <p:cNvSpPr/>
          <p:nvPr/>
        </p:nvSpPr>
        <p:spPr>
          <a:xfrm>
            <a:off x="1346200" y="3987800"/>
            <a:ext cx="44323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物理按键操作繁琐,不支持远程控制和智能化管理</a:t>
            </a:r>
            <a:endParaRPr lang="en-US" sz="1600" dirty="0"/>
          </a:p>
        </p:txBody>
      </p:sp>
      <p:sp>
        <p:nvSpPr>
          <p:cNvPr id="16" name="Shape 14"/>
          <p:cNvSpPr/>
          <p:nvPr/>
        </p:nvSpPr>
        <p:spPr>
          <a:xfrm>
            <a:off x="787400" y="4419600"/>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6F7B8A"/>
          </a:solidFill>
        </p:spPr>
      </p:sp>
      <p:sp>
        <p:nvSpPr>
          <p:cNvPr id="17" name="Text 15"/>
          <p:cNvSpPr/>
          <p:nvPr/>
        </p:nvSpPr>
        <p:spPr>
          <a:xfrm>
            <a:off x="935831" y="4470400"/>
            <a:ext cx="215900" cy="304800"/>
          </a:xfrm>
          <a:prstGeom prst="rect">
            <a:avLst/>
          </a:prstGeom>
          <a:noFill/>
        </p:spPr>
        <p:txBody>
          <a:bodyPr wrap="square" lIns="0" tIns="0" rIns="0" bIns="0" rtlCol="0" anchor="ctr"/>
          <a:lstStyle/>
          <a:p>
            <a:pPr>
              <a:lnSpc>
                <a:spcPct val="13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3</a:t>
            </a:r>
            <a:endParaRPr lang="en-US" sz="1600" dirty="0"/>
          </a:p>
        </p:txBody>
      </p:sp>
      <p:sp>
        <p:nvSpPr>
          <p:cNvPr id="18" name="Text 16"/>
          <p:cNvSpPr/>
          <p:nvPr/>
        </p:nvSpPr>
        <p:spPr>
          <a:xfrm>
            <a:off x="1346200" y="4419600"/>
            <a:ext cx="44450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场景适配性弱</a:t>
            </a:r>
            <a:endParaRPr lang="en-US" sz="1600" dirty="0"/>
          </a:p>
        </p:txBody>
      </p:sp>
      <p:sp>
        <p:nvSpPr>
          <p:cNvPr id="19" name="Text 17"/>
          <p:cNvSpPr/>
          <p:nvPr/>
        </p:nvSpPr>
        <p:spPr>
          <a:xfrm>
            <a:off x="1346200" y="4826000"/>
            <a:ext cx="44323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无法根据用户需求灵活调节,缺乏多感官协同体验</a:t>
            </a:r>
            <a:endParaRPr lang="en-US" sz="1600" dirty="0"/>
          </a:p>
        </p:txBody>
      </p:sp>
      <p:sp>
        <p:nvSpPr>
          <p:cNvPr id="20" name="Shape 18"/>
          <p:cNvSpPr/>
          <p:nvPr/>
        </p:nvSpPr>
        <p:spPr>
          <a:xfrm>
            <a:off x="533400" y="6248400"/>
            <a:ext cx="7467600" cy="1422400"/>
          </a:xfrm>
          <a:custGeom>
            <a:avLst/>
            <a:gdLst/>
            <a:ahLst/>
            <a:cxnLst/>
            <a:rect l="l" t="t" r="r" b="b"/>
            <a:pathLst>
              <a:path w="7467600" h="1422400">
                <a:moveTo>
                  <a:pt x="0" y="0"/>
                </a:moveTo>
                <a:lnTo>
                  <a:pt x="7467600" y="0"/>
                </a:lnTo>
                <a:lnTo>
                  <a:pt x="7467600" y="1422400"/>
                </a:lnTo>
                <a:lnTo>
                  <a:pt x="0" y="1422400"/>
                </a:lnTo>
                <a:lnTo>
                  <a:pt x="0" y="0"/>
                </a:lnTo>
                <a:close/>
              </a:path>
            </a:pathLst>
          </a:custGeom>
          <a:solidFill>
            <a:srgbClr val="4A6C82">
              <a:alpha val="14902"/>
            </a:srgbClr>
          </a:solidFill>
        </p:spPr>
      </p:sp>
      <p:sp>
        <p:nvSpPr>
          <p:cNvPr id="21" name="Shape 19"/>
          <p:cNvSpPr/>
          <p:nvPr/>
        </p:nvSpPr>
        <p:spPr>
          <a:xfrm>
            <a:off x="533400" y="6248400"/>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22" name="Text 20"/>
          <p:cNvSpPr/>
          <p:nvPr/>
        </p:nvSpPr>
        <p:spPr>
          <a:xfrm>
            <a:off x="762000" y="6451600"/>
            <a:ext cx="71501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市场机遇</a:t>
            </a:r>
            <a:endParaRPr lang="en-US" sz="1600" dirty="0"/>
          </a:p>
        </p:txBody>
      </p:sp>
      <p:sp>
        <p:nvSpPr>
          <p:cNvPr id="23" name="Text 21"/>
          <p:cNvSpPr/>
          <p:nvPr/>
        </p:nvSpPr>
        <p:spPr>
          <a:xfrm>
            <a:off x="762000" y="6908800"/>
            <a:ext cx="71374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用户对</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智能交互、便携化、低功耗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的要求不断提升,市场需要更精准、更智能的疗愈解决方案。</a:t>
            </a:r>
            <a:endParaRPr lang="en-US" sz="1600" dirty="0"/>
          </a:p>
        </p:txBody>
      </p:sp>
      <p:sp>
        <p:nvSpPr>
          <p:cNvPr id="24" name="Shape 22"/>
          <p:cNvSpPr/>
          <p:nvPr/>
        </p:nvSpPr>
        <p:spPr>
          <a:xfrm>
            <a:off x="8262881" y="1866900"/>
            <a:ext cx="7467600" cy="5791200"/>
          </a:xfrm>
          <a:custGeom>
            <a:avLst/>
            <a:gdLst/>
            <a:ahLst/>
            <a:cxnLst/>
            <a:rect l="l" t="t" r="r" b="b"/>
            <a:pathLst>
              <a:path w="7467600" h="5791200">
                <a:moveTo>
                  <a:pt x="0" y="0"/>
                </a:moveTo>
                <a:lnTo>
                  <a:pt x="7467600" y="0"/>
                </a:lnTo>
                <a:lnTo>
                  <a:pt x="7467600" y="5791200"/>
                </a:lnTo>
                <a:lnTo>
                  <a:pt x="0" y="5791200"/>
                </a:lnTo>
                <a:lnTo>
                  <a:pt x="0" y="0"/>
                </a:lnTo>
                <a:close/>
              </a:path>
            </a:pathLst>
          </a:custGeom>
          <a:solidFill>
            <a:srgbClr val="C5A06D">
              <a:alpha val="14902"/>
            </a:srgbClr>
          </a:solidFill>
          <a:ln w="25400">
            <a:solidFill>
              <a:srgbClr val="C5A06D"/>
            </a:solidFill>
            <a:prstDash val="solid"/>
          </a:ln>
        </p:spPr>
      </p:sp>
      <p:sp>
        <p:nvSpPr>
          <p:cNvPr id="25" name="Shape 23"/>
          <p:cNvSpPr/>
          <p:nvPr/>
        </p:nvSpPr>
        <p:spPr>
          <a:xfrm>
            <a:off x="8567681" y="2184400"/>
            <a:ext cx="304800" cy="304800"/>
          </a:xfrm>
          <a:custGeom>
            <a:avLst/>
            <a:gdLst/>
            <a:ahLst/>
            <a:cxnLst/>
            <a:rect l="l" t="t" r="r" b="b"/>
            <a:pathLst>
              <a:path w="304800" h="304800">
                <a:moveTo>
                  <a:pt x="76200" y="190500"/>
                </a:moveTo>
                <a:lnTo>
                  <a:pt x="14585" y="190500"/>
                </a:lnTo>
                <a:cubicBezTo>
                  <a:pt x="-238" y="190500"/>
                  <a:pt x="-9346" y="174367"/>
                  <a:pt x="-1726" y="161627"/>
                </a:cubicBezTo>
                <a:lnTo>
                  <a:pt x="29766" y="109121"/>
                </a:lnTo>
                <a:cubicBezTo>
                  <a:pt x="34945" y="100489"/>
                  <a:pt x="44232" y="95250"/>
                  <a:pt x="54293" y="95250"/>
                </a:cubicBezTo>
                <a:lnTo>
                  <a:pt x="110847" y="95250"/>
                </a:lnTo>
                <a:cubicBezTo>
                  <a:pt x="156150" y="18514"/>
                  <a:pt x="223718" y="14645"/>
                  <a:pt x="268903" y="21253"/>
                </a:cubicBezTo>
                <a:cubicBezTo>
                  <a:pt x="276523" y="22384"/>
                  <a:pt x="282476" y="28337"/>
                  <a:pt x="283547" y="35897"/>
                </a:cubicBezTo>
                <a:cubicBezTo>
                  <a:pt x="290155" y="81082"/>
                  <a:pt x="286286" y="148650"/>
                  <a:pt x="209550" y="193953"/>
                </a:cubicBezTo>
                <a:lnTo>
                  <a:pt x="209550" y="250508"/>
                </a:lnTo>
                <a:cubicBezTo>
                  <a:pt x="209550" y="260568"/>
                  <a:pt x="204311" y="269855"/>
                  <a:pt x="195679" y="275034"/>
                </a:cubicBezTo>
                <a:lnTo>
                  <a:pt x="143173" y="306526"/>
                </a:lnTo>
                <a:cubicBezTo>
                  <a:pt x="130493" y="314146"/>
                  <a:pt x="114300" y="304979"/>
                  <a:pt x="114300" y="290215"/>
                </a:cubicBezTo>
                <a:lnTo>
                  <a:pt x="114300" y="228600"/>
                </a:lnTo>
                <a:cubicBezTo>
                  <a:pt x="114300" y="207585"/>
                  <a:pt x="97215" y="190500"/>
                  <a:pt x="76200" y="190500"/>
                </a:cubicBezTo>
                <a:lnTo>
                  <a:pt x="76140" y="190500"/>
                </a:lnTo>
                <a:close/>
                <a:moveTo>
                  <a:pt x="238125" y="95250"/>
                </a:moveTo>
                <a:cubicBezTo>
                  <a:pt x="238125" y="79479"/>
                  <a:pt x="225321" y="66675"/>
                  <a:pt x="209550" y="66675"/>
                </a:cubicBezTo>
                <a:cubicBezTo>
                  <a:pt x="193779" y="66675"/>
                  <a:pt x="180975" y="79479"/>
                  <a:pt x="180975" y="95250"/>
                </a:cubicBezTo>
                <a:cubicBezTo>
                  <a:pt x="180975" y="111021"/>
                  <a:pt x="193779" y="123825"/>
                  <a:pt x="209550" y="123825"/>
                </a:cubicBezTo>
                <a:cubicBezTo>
                  <a:pt x="225321" y="123825"/>
                  <a:pt x="238125" y="111021"/>
                  <a:pt x="238125" y="95250"/>
                </a:cubicBezTo>
                <a:close/>
              </a:path>
            </a:pathLst>
          </a:custGeom>
          <a:solidFill>
            <a:srgbClr val="C5A06D"/>
          </a:solidFill>
        </p:spPr>
      </p:sp>
      <p:sp>
        <p:nvSpPr>
          <p:cNvPr id="26" name="Text 24"/>
          <p:cNvSpPr/>
          <p:nvPr/>
        </p:nvSpPr>
        <p:spPr>
          <a:xfrm>
            <a:off x="8910581" y="2133600"/>
            <a:ext cx="6705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项目创新价值</a:t>
            </a:r>
            <a:endParaRPr lang="en-US" sz="1600" dirty="0"/>
          </a:p>
        </p:txBody>
      </p:sp>
      <p:sp>
        <p:nvSpPr>
          <p:cNvPr id="27" name="Shape 25"/>
          <p:cNvSpPr/>
          <p:nvPr/>
        </p:nvSpPr>
        <p:spPr>
          <a:xfrm>
            <a:off x="8554981" y="2743200"/>
            <a:ext cx="6908800" cy="1422400"/>
          </a:xfrm>
          <a:custGeom>
            <a:avLst/>
            <a:gdLst/>
            <a:ahLst/>
            <a:cxnLst/>
            <a:rect l="l" t="t" r="r" b="b"/>
            <a:pathLst>
              <a:path w="6908800" h="1422400">
                <a:moveTo>
                  <a:pt x="0" y="0"/>
                </a:moveTo>
                <a:lnTo>
                  <a:pt x="6908800" y="0"/>
                </a:lnTo>
                <a:lnTo>
                  <a:pt x="6908800" y="1422400"/>
                </a:lnTo>
                <a:lnTo>
                  <a:pt x="0" y="1422400"/>
                </a:lnTo>
                <a:lnTo>
                  <a:pt x="0" y="0"/>
                </a:lnTo>
                <a:close/>
              </a:path>
            </a:pathLst>
          </a:custGeom>
          <a:solidFill>
            <a:srgbClr val="1A1D21">
              <a:alpha val="50196"/>
            </a:srgbClr>
          </a:solidFill>
        </p:spPr>
      </p:sp>
      <p:sp>
        <p:nvSpPr>
          <p:cNvPr id="28" name="Shape 26"/>
          <p:cNvSpPr/>
          <p:nvPr/>
        </p:nvSpPr>
        <p:spPr>
          <a:xfrm>
            <a:off x="8554981" y="2743200"/>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29" name="Shape 27"/>
          <p:cNvSpPr/>
          <p:nvPr/>
        </p:nvSpPr>
        <p:spPr>
          <a:xfrm>
            <a:off x="8783581" y="29464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30" name="Shape 28"/>
          <p:cNvSpPr/>
          <p:nvPr/>
        </p:nvSpPr>
        <p:spPr>
          <a:xfrm>
            <a:off x="8926456" y="3073400"/>
            <a:ext cx="222250" cy="254000"/>
          </a:xfrm>
          <a:custGeom>
            <a:avLst/>
            <a:gdLst/>
            <a:ahLst/>
            <a:cxnLst/>
            <a:rect l="l" t="t" r="r" b="b"/>
            <a:pathLst>
              <a:path w="222250" h="254000">
                <a:moveTo>
                  <a:pt x="127000" y="31750"/>
                </a:moveTo>
                <a:cubicBezTo>
                  <a:pt x="127000" y="22969"/>
                  <a:pt x="119906" y="15875"/>
                  <a:pt x="111125" y="15875"/>
                </a:cubicBezTo>
                <a:cubicBezTo>
                  <a:pt x="102344" y="15875"/>
                  <a:pt x="95250" y="22969"/>
                  <a:pt x="95250" y="31750"/>
                </a:cubicBezTo>
                <a:lnTo>
                  <a:pt x="95250" y="111125"/>
                </a:lnTo>
                <a:lnTo>
                  <a:pt x="15875" y="111125"/>
                </a:lnTo>
                <a:cubicBezTo>
                  <a:pt x="7094" y="111125"/>
                  <a:pt x="0" y="118219"/>
                  <a:pt x="0" y="127000"/>
                </a:cubicBezTo>
                <a:cubicBezTo>
                  <a:pt x="0" y="135781"/>
                  <a:pt x="7094" y="142875"/>
                  <a:pt x="15875" y="142875"/>
                </a:cubicBezTo>
                <a:lnTo>
                  <a:pt x="95250" y="142875"/>
                </a:lnTo>
                <a:lnTo>
                  <a:pt x="95250" y="222250"/>
                </a:lnTo>
                <a:cubicBezTo>
                  <a:pt x="95250" y="231031"/>
                  <a:pt x="102344" y="238125"/>
                  <a:pt x="111125" y="238125"/>
                </a:cubicBezTo>
                <a:cubicBezTo>
                  <a:pt x="119906" y="238125"/>
                  <a:pt x="127000" y="231031"/>
                  <a:pt x="127000" y="222250"/>
                </a:cubicBezTo>
                <a:lnTo>
                  <a:pt x="127000" y="142875"/>
                </a:lnTo>
                <a:lnTo>
                  <a:pt x="206375" y="142875"/>
                </a:lnTo>
                <a:cubicBezTo>
                  <a:pt x="215156" y="142875"/>
                  <a:pt x="222250" y="135781"/>
                  <a:pt x="222250" y="127000"/>
                </a:cubicBezTo>
                <a:cubicBezTo>
                  <a:pt x="222250" y="118219"/>
                  <a:pt x="215156" y="111125"/>
                  <a:pt x="206375" y="111125"/>
                </a:cubicBezTo>
                <a:lnTo>
                  <a:pt x="127000" y="111125"/>
                </a:lnTo>
                <a:lnTo>
                  <a:pt x="127000" y="31750"/>
                </a:lnTo>
                <a:close/>
              </a:path>
            </a:pathLst>
          </a:custGeom>
          <a:solidFill>
            <a:srgbClr val="1A1D21"/>
          </a:solidFill>
        </p:spPr>
      </p:sp>
      <p:sp>
        <p:nvSpPr>
          <p:cNvPr id="31" name="Text 29"/>
          <p:cNvSpPr/>
          <p:nvPr/>
        </p:nvSpPr>
        <p:spPr>
          <a:xfrm>
            <a:off x="9443981" y="2946400"/>
            <a:ext cx="59436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深度融合创新</a:t>
            </a:r>
            <a:endParaRPr lang="en-US" sz="1600" dirty="0"/>
          </a:p>
        </p:txBody>
      </p:sp>
      <p:sp>
        <p:nvSpPr>
          <p:cNvPr id="32" name="Text 30"/>
          <p:cNvSpPr/>
          <p:nvPr/>
        </p:nvSpPr>
        <p:spPr>
          <a:xfrm>
            <a:off x="9443981" y="3403600"/>
            <a:ext cx="59182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创新性融合</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白噪音疗愈 + 多感官协同 + 场景化适配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的完整体验,突破传统音频设备的单一功能局限</a:t>
            </a:r>
            <a:endParaRPr lang="en-US" sz="1600" dirty="0"/>
          </a:p>
        </p:txBody>
      </p:sp>
      <p:sp>
        <p:nvSpPr>
          <p:cNvPr id="33" name="Shape 31"/>
          <p:cNvSpPr/>
          <p:nvPr/>
        </p:nvSpPr>
        <p:spPr>
          <a:xfrm>
            <a:off x="8554981" y="4318000"/>
            <a:ext cx="6908800" cy="1422400"/>
          </a:xfrm>
          <a:custGeom>
            <a:avLst/>
            <a:gdLst/>
            <a:ahLst/>
            <a:cxnLst/>
            <a:rect l="l" t="t" r="r" b="b"/>
            <a:pathLst>
              <a:path w="6908800" h="1422400">
                <a:moveTo>
                  <a:pt x="0" y="0"/>
                </a:moveTo>
                <a:lnTo>
                  <a:pt x="6908800" y="0"/>
                </a:lnTo>
                <a:lnTo>
                  <a:pt x="6908800" y="1422400"/>
                </a:lnTo>
                <a:lnTo>
                  <a:pt x="0" y="1422400"/>
                </a:lnTo>
                <a:lnTo>
                  <a:pt x="0" y="0"/>
                </a:lnTo>
                <a:close/>
              </a:path>
            </a:pathLst>
          </a:custGeom>
          <a:solidFill>
            <a:srgbClr val="1A1D21">
              <a:alpha val="50196"/>
            </a:srgbClr>
          </a:solidFill>
        </p:spPr>
      </p:sp>
      <p:sp>
        <p:nvSpPr>
          <p:cNvPr id="34" name="Shape 32"/>
          <p:cNvSpPr/>
          <p:nvPr/>
        </p:nvSpPr>
        <p:spPr>
          <a:xfrm>
            <a:off x="8554981" y="4318000"/>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35" name="Shape 33"/>
          <p:cNvSpPr/>
          <p:nvPr/>
        </p:nvSpPr>
        <p:spPr>
          <a:xfrm>
            <a:off x="8783581" y="45212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36" name="Shape 34"/>
          <p:cNvSpPr/>
          <p:nvPr/>
        </p:nvSpPr>
        <p:spPr>
          <a:xfrm>
            <a:off x="8910581" y="4648200"/>
            <a:ext cx="254000" cy="254000"/>
          </a:xfrm>
          <a:custGeom>
            <a:avLst/>
            <a:gdLst/>
            <a:ahLst/>
            <a:cxnLst/>
            <a:rect l="l" t="t" r="r" b="b"/>
            <a:pathLst>
              <a:path w="254000" h="254000">
                <a:moveTo>
                  <a:pt x="87313" y="11906"/>
                </a:moveTo>
                <a:cubicBezTo>
                  <a:pt x="87313" y="5308"/>
                  <a:pt x="82004" y="0"/>
                  <a:pt x="75406" y="0"/>
                </a:cubicBezTo>
                <a:cubicBezTo>
                  <a:pt x="68808" y="0"/>
                  <a:pt x="63500" y="5308"/>
                  <a:pt x="63500" y="11906"/>
                </a:cubicBezTo>
                <a:lnTo>
                  <a:pt x="63500" y="31750"/>
                </a:lnTo>
                <a:cubicBezTo>
                  <a:pt x="45988" y="31750"/>
                  <a:pt x="31750" y="45988"/>
                  <a:pt x="31750" y="63500"/>
                </a:cubicBezTo>
                <a:lnTo>
                  <a:pt x="11906" y="63500"/>
                </a:lnTo>
                <a:cubicBezTo>
                  <a:pt x="5308" y="63500"/>
                  <a:pt x="0" y="68808"/>
                  <a:pt x="0" y="75406"/>
                </a:cubicBezTo>
                <a:cubicBezTo>
                  <a:pt x="0" y="82004"/>
                  <a:pt x="5308" y="87313"/>
                  <a:pt x="11906" y="87313"/>
                </a:cubicBezTo>
                <a:lnTo>
                  <a:pt x="31750" y="87313"/>
                </a:lnTo>
                <a:lnTo>
                  <a:pt x="31750" y="115094"/>
                </a:lnTo>
                <a:lnTo>
                  <a:pt x="11906" y="115094"/>
                </a:lnTo>
                <a:cubicBezTo>
                  <a:pt x="5308" y="115094"/>
                  <a:pt x="0" y="120402"/>
                  <a:pt x="0" y="127000"/>
                </a:cubicBezTo>
                <a:cubicBezTo>
                  <a:pt x="0" y="133598"/>
                  <a:pt x="5308" y="138906"/>
                  <a:pt x="11906" y="138906"/>
                </a:cubicBezTo>
                <a:lnTo>
                  <a:pt x="31750" y="138906"/>
                </a:lnTo>
                <a:lnTo>
                  <a:pt x="31750" y="166688"/>
                </a:lnTo>
                <a:lnTo>
                  <a:pt x="11906" y="166688"/>
                </a:lnTo>
                <a:cubicBezTo>
                  <a:pt x="5308" y="166688"/>
                  <a:pt x="0" y="171996"/>
                  <a:pt x="0" y="178594"/>
                </a:cubicBezTo>
                <a:cubicBezTo>
                  <a:pt x="0" y="185192"/>
                  <a:pt x="5308" y="190500"/>
                  <a:pt x="11906" y="190500"/>
                </a:cubicBezTo>
                <a:lnTo>
                  <a:pt x="31750" y="190500"/>
                </a:lnTo>
                <a:cubicBezTo>
                  <a:pt x="31750" y="208012"/>
                  <a:pt x="45988" y="222250"/>
                  <a:pt x="63500" y="222250"/>
                </a:cubicBezTo>
                <a:lnTo>
                  <a:pt x="63500" y="242094"/>
                </a:lnTo>
                <a:cubicBezTo>
                  <a:pt x="63500" y="248692"/>
                  <a:pt x="68808" y="254000"/>
                  <a:pt x="75406" y="254000"/>
                </a:cubicBezTo>
                <a:cubicBezTo>
                  <a:pt x="82004" y="254000"/>
                  <a:pt x="87313" y="248692"/>
                  <a:pt x="87313" y="242094"/>
                </a:cubicBezTo>
                <a:lnTo>
                  <a:pt x="87313" y="222250"/>
                </a:lnTo>
                <a:lnTo>
                  <a:pt x="115094" y="222250"/>
                </a:lnTo>
                <a:lnTo>
                  <a:pt x="115094" y="242094"/>
                </a:lnTo>
                <a:cubicBezTo>
                  <a:pt x="115094" y="248692"/>
                  <a:pt x="120402" y="254000"/>
                  <a:pt x="127000" y="254000"/>
                </a:cubicBezTo>
                <a:cubicBezTo>
                  <a:pt x="133598" y="254000"/>
                  <a:pt x="138906" y="248692"/>
                  <a:pt x="138906" y="242094"/>
                </a:cubicBezTo>
                <a:lnTo>
                  <a:pt x="138906" y="222250"/>
                </a:lnTo>
                <a:lnTo>
                  <a:pt x="166688" y="222250"/>
                </a:lnTo>
                <a:lnTo>
                  <a:pt x="166688" y="242094"/>
                </a:lnTo>
                <a:cubicBezTo>
                  <a:pt x="166688" y="248692"/>
                  <a:pt x="171996" y="254000"/>
                  <a:pt x="178594" y="254000"/>
                </a:cubicBezTo>
                <a:cubicBezTo>
                  <a:pt x="185192" y="254000"/>
                  <a:pt x="190500" y="248692"/>
                  <a:pt x="190500" y="242094"/>
                </a:cubicBezTo>
                <a:lnTo>
                  <a:pt x="190500" y="222250"/>
                </a:lnTo>
                <a:cubicBezTo>
                  <a:pt x="208012" y="222250"/>
                  <a:pt x="222250" y="208012"/>
                  <a:pt x="222250" y="190500"/>
                </a:cubicBezTo>
                <a:lnTo>
                  <a:pt x="242094" y="190500"/>
                </a:lnTo>
                <a:cubicBezTo>
                  <a:pt x="248692" y="190500"/>
                  <a:pt x="254000" y="185192"/>
                  <a:pt x="254000" y="178594"/>
                </a:cubicBezTo>
                <a:cubicBezTo>
                  <a:pt x="254000" y="171996"/>
                  <a:pt x="248692" y="166688"/>
                  <a:pt x="242094" y="166688"/>
                </a:cubicBezTo>
                <a:lnTo>
                  <a:pt x="222250" y="166688"/>
                </a:lnTo>
                <a:lnTo>
                  <a:pt x="222250" y="138906"/>
                </a:lnTo>
                <a:lnTo>
                  <a:pt x="242094" y="138906"/>
                </a:lnTo>
                <a:cubicBezTo>
                  <a:pt x="248692" y="138906"/>
                  <a:pt x="254000" y="133598"/>
                  <a:pt x="254000" y="127000"/>
                </a:cubicBezTo>
                <a:cubicBezTo>
                  <a:pt x="254000" y="120402"/>
                  <a:pt x="248692" y="115094"/>
                  <a:pt x="242094" y="115094"/>
                </a:cubicBezTo>
                <a:lnTo>
                  <a:pt x="222250" y="115094"/>
                </a:lnTo>
                <a:lnTo>
                  <a:pt x="222250" y="87313"/>
                </a:lnTo>
                <a:lnTo>
                  <a:pt x="242094" y="87313"/>
                </a:lnTo>
                <a:cubicBezTo>
                  <a:pt x="248692" y="87313"/>
                  <a:pt x="254000" y="82004"/>
                  <a:pt x="254000" y="75406"/>
                </a:cubicBezTo>
                <a:cubicBezTo>
                  <a:pt x="254000" y="68808"/>
                  <a:pt x="248692" y="63500"/>
                  <a:pt x="242094" y="63500"/>
                </a:cubicBezTo>
                <a:lnTo>
                  <a:pt x="222250" y="63500"/>
                </a:lnTo>
                <a:cubicBezTo>
                  <a:pt x="222250" y="45988"/>
                  <a:pt x="208012" y="31750"/>
                  <a:pt x="190500" y="31750"/>
                </a:cubicBezTo>
                <a:lnTo>
                  <a:pt x="190500" y="11906"/>
                </a:lnTo>
                <a:cubicBezTo>
                  <a:pt x="190500" y="5308"/>
                  <a:pt x="185192" y="0"/>
                  <a:pt x="178594" y="0"/>
                </a:cubicBezTo>
                <a:cubicBezTo>
                  <a:pt x="171996" y="0"/>
                  <a:pt x="166688" y="5308"/>
                  <a:pt x="166688" y="11906"/>
                </a:cubicBezTo>
                <a:lnTo>
                  <a:pt x="166688" y="31750"/>
                </a:lnTo>
                <a:lnTo>
                  <a:pt x="138906" y="31750"/>
                </a:lnTo>
                <a:lnTo>
                  <a:pt x="138906" y="11906"/>
                </a:lnTo>
                <a:cubicBezTo>
                  <a:pt x="138906" y="5308"/>
                  <a:pt x="133598" y="0"/>
                  <a:pt x="127000" y="0"/>
                </a:cubicBezTo>
                <a:cubicBezTo>
                  <a:pt x="120402" y="0"/>
                  <a:pt x="115094" y="5308"/>
                  <a:pt x="115094" y="11906"/>
                </a:cubicBezTo>
                <a:lnTo>
                  <a:pt x="115094" y="31750"/>
                </a:lnTo>
                <a:lnTo>
                  <a:pt x="87313" y="31750"/>
                </a:lnTo>
                <a:lnTo>
                  <a:pt x="87313" y="11906"/>
                </a:lnTo>
                <a:close/>
                <a:moveTo>
                  <a:pt x="79375" y="63500"/>
                </a:moveTo>
                <a:lnTo>
                  <a:pt x="174625" y="63500"/>
                </a:lnTo>
                <a:cubicBezTo>
                  <a:pt x="183406" y="63500"/>
                  <a:pt x="190500" y="70594"/>
                  <a:pt x="190500" y="79375"/>
                </a:cubicBezTo>
                <a:lnTo>
                  <a:pt x="190500" y="174625"/>
                </a:lnTo>
                <a:cubicBezTo>
                  <a:pt x="190500" y="183406"/>
                  <a:pt x="183406" y="190500"/>
                  <a:pt x="174625" y="190500"/>
                </a:cubicBezTo>
                <a:lnTo>
                  <a:pt x="79375" y="190500"/>
                </a:lnTo>
                <a:cubicBezTo>
                  <a:pt x="70594" y="190500"/>
                  <a:pt x="63500" y="183406"/>
                  <a:pt x="63500" y="174625"/>
                </a:cubicBezTo>
                <a:lnTo>
                  <a:pt x="63500" y="79375"/>
                </a:lnTo>
                <a:cubicBezTo>
                  <a:pt x="63500" y="70594"/>
                  <a:pt x="70594" y="63500"/>
                  <a:pt x="79375" y="63500"/>
                </a:cubicBezTo>
                <a:close/>
                <a:moveTo>
                  <a:pt x="87313" y="87313"/>
                </a:moveTo>
                <a:lnTo>
                  <a:pt x="87313" y="166688"/>
                </a:lnTo>
                <a:lnTo>
                  <a:pt x="166688" y="166688"/>
                </a:lnTo>
                <a:lnTo>
                  <a:pt x="166688" y="87313"/>
                </a:lnTo>
                <a:lnTo>
                  <a:pt x="87313" y="87313"/>
                </a:lnTo>
                <a:close/>
              </a:path>
            </a:pathLst>
          </a:custGeom>
          <a:solidFill>
            <a:srgbClr val="1A1D21"/>
          </a:solidFill>
        </p:spPr>
      </p:sp>
      <p:sp>
        <p:nvSpPr>
          <p:cNvPr id="37" name="Text 35"/>
          <p:cNvSpPr/>
          <p:nvPr/>
        </p:nvSpPr>
        <p:spPr>
          <a:xfrm>
            <a:off x="9443981" y="4521200"/>
            <a:ext cx="59436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智能交互技术</a:t>
            </a:r>
            <a:endParaRPr lang="en-US" sz="1600" dirty="0"/>
          </a:p>
        </p:txBody>
      </p:sp>
      <p:sp>
        <p:nvSpPr>
          <p:cNvPr id="38" name="Text 36"/>
          <p:cNvSpPr/>
          <p:nvPr/>
        </p:nvSpPr>
        <p:spPr>
          <a:xfrm>
            <a:off x="9443981" y="4978400"/>
            <a:ext cx="59182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采用STM32+蓝牙+触摸屏+WS2812可调夜灯技术,实现</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多场景精准疗愈</a:t>
            </a:r>
            <a:endParaRPr lang="en-US" sz="1600" dirty="0"/>
          </a:p>
        </p:txBody>
      </p:sp>
      <p:sp>
        <p:nvSpPr>
          <p:cNvPr id="39" name="Shape 37"/>
          <p:cNvSpPr/>
          <p:nvPr/>
        </p:nvSpPr>
        <p:spPr>
          <a:xfrm>
            <a:off x="8554981" y="5892800"/>
            <a:ext cx="6908800" cy="1422400"/>
          </a:xfrm>
          <a:custGeom>
            <a:avLst/>
            <a:gdLst/>
            <a:ahLst/>
            <a:cxnLst/>
            <a:rect l="l" t="t" r="r" b="b"/>
            <a:pathLst>
              <a:path w="6908800" h="1422400">
                <a:moveTo>
                  <a:pt x="0" y="0"/>
                </a:moveTo>
                <a:lnTo>
                  <a:pt x="6908800" y="0"/>
                </a:lnTo>
                <a:lnTo>
                  <a:pt x="6908800" y="1422400"/>
                </a:lnTo>
                <a:lnTo>
                  <a:pt x="0" y="1422400"/>
                </a:lnTo>
                <a:lnTo>
                  <a:pt x="0" y="0"/>
                </a:lnTo>
                <a:close/>
              </a:path>
            </a:pathLst>
          </a:custGeom>
          <a:solidFill>
            <a:srgbClr val="1A1D21">
              <a:alpha val="50196"/>
            </a:srgbClr>
          </a:solidFill>
        </p:spPr>
      </p:sp>
      <p:sp>
        <p:nvSpPr>
          <p:cNvPr id="40" name="Shape 38"/>
          <p:cNvSpPr/>
          <p:nvPr/>
        </p:nvSpPr>
        <p:spPr>
          <a:xfrm>
            <a:off x="8554981" y="5892800"/>
            <a:ext cx="50800" cy="1422400"/>
          </a:xfrm>
          <a:custGeom>
            <a:avLst/>
            <a:gdLst/>
            <a:ahLst/>
            <a:cxnLst/>
            <a:rect l="l" t="t" r="r" b="b"/>
            <a:pathLst>
              <a:path w="50800" h="1422400">
                <a:moveTo>
                  <a:pt x="0" y="0"/>
                </a:moveTo>
                <a:lnTo>
                  <a:pt x="50800" y="0"/>
                </a:lnTo>
                <a:lnTo>
                  <a:pt x="50800" y="1422400"/>
                </a:lnTo>
                <a:lnTo>
                  <a:pt x="0" y="1422400"/>
                </a:lnTo>
                <a:lnTo>
                  <a:pt x="0" y="0"/>
                </a:lnTo>
                <a:close/>
              </a:path>
            </a:pathLst>
          </a:custGeom>
          <a:solidFill>
            <a:srgbClr val="C5A06D"/>
          </a:solidFill>
        </p:spPr>
      </p:sp>
      <p:sp>
        <p:nvSpPr>
          <p:cNvPr id="41" name="Shape 39"/>
          <p:cNvSpPr/>
          <p:nvPr/>
        </p:nvSpPr>
        <p:spPr>
          <a:xfrm>
            <a:off x="8783581" y="60960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42" name="Shape 40"/>
          <p:cNvSpPr/>
          <p:nvPr/>
        </p:nvSpPr>
        <p:spPr>
          <a:xfrm>
            <a:off x="8878831" y="6223000"/>
            <a:ext cx="317500" cy="254000"/>
          </a:xfrm>
          <a:custGeom>
            <a:avLst/>
            <a:gdLst/>
            <a:ahLst/>
            <a:cxnLst/>
            <a:rect l="l" t="t" r="r" b="b"/>
            <a:pathLst>
              <a:path w="317500" h="254000">
                <a:moveTo>
                  <a:pt x="158750" y="7938"/>
                </a:moveTo>
                <a:cubicBezTo>
                  <a:pt x="187225" y="7938"/>
                  <a:pt x="210344" y="31056"/>
                  <a:pt x="210344" y="59531"/>
                </a:cubicBezTo>
                <a:cubicBezTo>
                  <a:pt x="210344" y="88007"/>
                  <a:pt x="187225" y="111125"/>
                  <a:pt x="158750" y="111125"/>
                </a:cubicBezTo>
                <a:cubicBezTo>
                  <a:pt x="130275" y="111125"/>
                  <a:pt x="107156" y="88007"/>
                  <a:pt x="107156" y="59531"/>
                </a:cubicBezTo>
                <a:cubicBezTo>
                  <a:pt x="107156" y="31056"/>
                  <a:pt x="130275" y="7938"/>
                  <a:pt x="158750" y="7938"/>
                </a:cubicBezTo>
                <a:close/>
                <a:moveTo>
                  <a:pt x="47625" y="43656"/>
                </a:moveTo>
                <a:cubicBezTo>
                  <a:pt x="67339" y="43656"/>
                  <a:pt x="83344" y="59661"/>
                  <a:pt x="83344" y="79375"/>
                </a:cubicBezTo>
                <a:cubicBezTo>
                  <a:pt x="83344" y="99089"/>
                  <a:pt x="67339" y="115094"/>
                  <a:pt x="47625" y="115094"/>
                </a:cubicBezTo>
                <a:cubicBezTo>
                  <a:pt x="27911" y="115094"/>
                  <a:pt x="11906" y="99089"/>
                  <a:pt x="11906" y="79375"/>
                </a:cubicBezTo>
                <a:cubicBezTo>
                  <a:pt x="11906" y="59661"/>
                  <a:pt x="27911" y="43656"/>
                  <a:pt x="47625" y="43656"/>
                </a:cubicBezTo>
                <a:close/>
                <a:moveTo>
                  <a:pt x="0" y="206375"/>
                </a:moveTo>
                <a:cubicBezTo>
                  <a:pt x="0" y="171301"/>
                  <a:pt x="28426" y="142875"/>
                  <a:pt x="63500" y="142875"/>
                </a:cubicBezTo>
                <a:cubicBezTo>
                  <a:pt x="69850" y="142875"/>
                  <a:pt x="76002" y="143818"/>
                  <a:pt x="81806" y="145554"/>
                </a:cubicBezTo>
                <a:cubicBezTo>
                  <a:pt x="65484" y="163810"/>
                  <a:pt x="55563" y="187920"/>
                  <a:pt x="55563" y="214313"/>
                </a:cubicBezTo>
                <a:lnTo>
                  <a:pt x="55563" y="222250"/>
                </a:lnTo>
                <a:cubicBezTo>
                  <a:pt x="55563" y="227905"/>
                  <a:pt x="56753" y="233263"/>
                  <a:pt x="58886" y="238125"/>
                </a:cubicBezTo>
                <a:lnTo>
                  <a:pt x="15875" y="238125"/>
                </a:lnTo>
                <a:cubicBezTo>
                  <a:pt x="7094" y="238125"/>
                  <a:pt x="0" y="231031"/>
                  <a:pt x="0" y="222250"/>
                </a:cubicBezTo>
                <a:lnTo>
                  <a:pt x="0" y="206375"/>
                </a:lnTo>
                <a:close/>
                <a:moveTo>
                  <a:pt x="258614" y="238125"/>
                </a:moveTo>
                <a:cubicBezTo>
                  <a:pt x="260747" y="233263"/>
                  <a:pt x="261937" y="227905"/>
                  <a:pt x="261937" y="222250"/>
                </a:cubicBezTo>
                <a:lnTo>
                  <a:pt x="261937" y="214313"/>
                </a:lnTo>
                <a:cubicBezTo>
                  <a:pt x="261937" y="187920"/>
                  <a:pt x="252016" y="163810"/>
                  <a:pt x="235694" y="145554"/>
                </a:cubicBezTo>
                <a:cubicBezTo>
                  <a:pt x="241498" y="143818"/>
                  <a:pt x="247650" y="142875"/>
                  <a:pt x="254000" y="142875"/>
                </a:cubicBezTo>
                <a:cubicBezTo>
                  <a:pt x="289074" y="142875"/>
                  <a:pt x="317500" y="171301"/>
                  <a:pt x="317500" y="206375"/>
                </a:cubicBezTo>
                <a:lnTo>
                  <a:pt x="317500" y="222250"/>
                </a:lnTo>
                <a:cubicBezTo>
                  <a:pt x="317500" y="231031"/>
                  <a:pt x="310406" y="238125"/>
                  <a:pt x="301625" y="238125"/>
                </a:cubicBezTo>
                <a:lnTo>
                  <a:pt x="258614" y="238125"/>
                </a:lnTo>
                <a:close/>
                <a:moveTo>
                  <a:pt x="234156" y="79375"/>
                </a:moveTo>
                <a:cubicBezTo>
                  <a:pt x="234156" y="59661"/>
                  <a:pt x="250161" y="43656"/>
                  <a:pt x="269875" y="43656"/>
                </a:cubicBezTo>
                <a:cubicBezTo>
                  <a:pt x="289589" y="43656"/>
                  <a:pt x="305594" y="59661"/>
                  <a:pt x="305594" y="79375"/>
                </a:cubicBezTo>
                <a:cubicBezTo>
                  <a:pt x="305594" y="99089"/>
                  <a:pt x="289589" y="115094"/>
                  <a:pt x="269875" y="115094"/>
                </a:cubicBezTo>
                <a:cubicBezTo>
                  <a:pt x="250161" y="115094"/>
                  <a:pt x="234156" y="99089"/>
                  <a:pt x="234156" y="79375"/>
                </a:cubicBezTo>
                <a:close/>
                <a:moveTo>
                  <a:pt x="79375" y="214313"/>
                </a:moveTo>
                <a:cubicBezTo>
                  <a:pt x="79375" y="170458"/>
                  <a:pt x="114895" y="134938"/>
                  <a:pt x="158750" y="134938"/>
                </a:cubicBezTo>
                <a:cubicBezTo>
                  <a:pt x="202605" y="134938"/>
                  <a:pt x="238125" y="170458"/>
                  <a:pt x="238125" y="214313"/>
                </a:cubicBezTo>
                <a:lnTo>
                  <a:pt x="238125" y="222250"/>
                </a:lnTo>
                <a:cubicBezTo>
                  <a:pt x="238125" y="231031"/>
                  <a:pt x="231031" y="238125"/>
                  <a:pt x="222250" y="238125"/>
                </a:cubicBezTo>
                <a:lnTo>
                  <a:pt x="95250" y="238125"/>
                </a:lnTo>
                <a:cubicBezTo>
                  <a:pt x="86469" y="238125"/>
                  <a:pt x="79375" y="231031"/>
                  <a:pt x="79375" y="222250"/>
                </a:cubicBezTo>
                <a:lnTo>
                  <a:pt x="79375" y="214313"/>
                </a:lnTo>
                <a:close/>
              </a:path>
            </a:pathLst>
          </a:custGeom>
          <a:solidFill>
            <a:srgbClr val="1A1D21"/>
          </a:solidFill>
        </p:spPr>
      </p:sp>
      <p:sp>
        <p:nvSpPr>
          <p:cNvPr id="43" name="Text 41"/>
          <p:cNvSpPr/>
          <p:nvPr/>
        </p:nvSpPr>
        <p:spPr>
          <a:xfrm>
            <a:off x="9443981" y="6096000"/>
            <a:ext cx="59436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精准用户定位</a:t>
            </a:r>
            <a:endParaRPr lang="en-US" sz="1600" dirty="0"/>
          </a:p>
        </p:txBody>
      </p:sp>
      <p:sp>
        <p:nvSpPr>
          <p:cNvPr id="44" name="Text 42"/>
          <p:cNvSpPr/>
          <p:nvPr/>
        </p:nvSpPr>
        <p:spPr>
          <a:xfrm>
            <a:off x="9443981" y="6553200"/>
            <a:ext cx="5918200" cy="5588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针对现代人群</a:t>
            </a:r>
            <a:r>
              <a:rPr lang="en-US" sz="1600" dirty="0">
                <a:solidFill>
                  <a:srgbClr val="C5A06D"/>
                </a:solidFill>
                <a:highlight>
                  <a:srgbClr val="C5A06D">
                    <a:alpha val="30000"/>
                  </a:srgbClr>
                </a:highlight>
                <a:latin typeface="MiSans" panose="00000500000000000000" pitchFamily="34" charset="-122"/>
                <a:ea typeface="MiSans" panose="00000500000000000000" pitchFamily="34" charset="-122"/>
                <a:cs typeface="MiSans" panose="00000500000000000000" pitchFamily="34" charset="-120"/>
              </a:rPr>
              <a:t> 睡眠障碍、焦虑、专注力不足 </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等问题,提供个性化疗愈方案</a:t>
            </a:r>
            <a:endParaRPr lang="en-US" sz="1600" dirty="0"/>
          </a:p>
        </p:txBody>
      </p:sp>
      <p:sp>
        <p:nvSpPr>
          <p:cNvPr id="45" name="Shape 43"/>
          <p:cNvSpPr/>
          <p:nvPr/>
        </p:nvSpPr>
        <p:spPr>
          <a:xfrm>
            <a:off x="533400" y="7874000"/>
            <a:ext cx="15214600" cy="762000"/>
          </a:xfrm>
          <a:custGeom>
            <a:avLst/>
            <a:gdLst/>
            <a:ahLst/>
            <a:cxnLst/>
            <a:rect l="l" t="t" r="r" b="b"/>
            <a:pathLst>
              <a:path w="15214600" h="762000">
                <a:moveTo>
                  <a:pt x="0" y="0"/>
                </a:moveTo>
                <a:lnTo>
                  <a:pt x="15214600" y="0"/>
                </a:lnTo>
                <a:lnTo>
                  <a:pt x="15214600" y="762000"/>
                </a:lnTo>
                <a:lnTo>
                  <a:pt x="0" y="762000"/>
                </a:lnTo>
                <a:lnTo>
                  <a:pt x="0" y="0"/>
                </a:lnTo>
                <a:close/>
              </a:path>
            </a:pathLst>
          </a:custGeom>
          <a:solidFill>
            <a:srgbClr val="C5A06D">
              <a:alpha val="20000"/>
            </a:srgbClr>
          </a:solidFill>
        </p:spPr>
      </p:sp>
      <p:sp>
        <p:nvSpPr>
          <p:cNvPr id="46" name="Shape 44"/>
          <p:cNvSpPr/>
          <p:nvPr/>
        </p:nvSpPr>
        <p:spPr>
          <a:xfrm>
            <a:off x="533400" y="7874000"/>
            <a:ext cx="50800" cy="762000"/>
          </a:xfrm>
          <a:custGeom>
            <a:avLst/>
            <a:gdLst/>
            <a:ahLst/>
            <a:cxnLst/>
            <a:rect l="l" t="t" r="r" b="b"/>
            <a:pathLst>
              <a:path w="50800" h="762000">
                <a:moveTo>
                  <a:pt x="0" y="0"/>
                </a:moveTo>
                <a:lnTo>
                  <a:pt x="50800" y="0"/>
                </a:lnTo>
                <a:lnTo>
                  <a:pt x="50800" y="762000"/>
                </a:lnTo>
                <a:lnTo>
                  <a:pt x="0" y="762000"/>
                </a:lnTo>
                <a:lnTo>
                  <a:pt x="0" y="0"/>
                </a:lnTo>
                <a:close/>
              </a:path>
            </a:pathLst>
          </a:custGeom>
          <a:solidFill>
            <a:srgbClr val="C5A06D"/>
          </a:solidFill>
        </p:spPr>
      </p:sp>
      <p:sp>
        <p:nvSpPr>
          <p:cNvPr id="47" name="Shape 45"/>
          <p:cNvSpPr/>
          <p:nvPr/>
        </p:nvSpPr>
        <p:spPr>
          <a:xfrm>
            <a:off x="793750" y="8160655"/>
            <a:ext cx="228600" cy="228600"/>
          </a:xfrm>
          <a:custGeom>
            <a:avLst/>
            <a:gdLst/>
            <a:ahLst/>
            <a:cxnLst/>
            <a:rect l="l" t="t" r="r" b="b"/>
            <a:pathLst>
              <a:path w="228600" h="228600">
                <a:moveTo>
                  <a:pt x="64428" y="0"/>
                </a:moveTo>
                <a:lnTo>
                  <a:pt x="164440" y="0"/>
                </a:lnTo>
                <a:cubicBezTo>
                  <a:pt x="176272" y="0"/>
                  <a:pt x="185916" y="9733"/>
                  <a:pt x="185470" y="21521"/>
                </a:cubicBezTo>
                <a:cubicBezTo>
                  <a:pt x="185380" y="23887"/>
                  <a:pt x="185291" y="26253"/>
                  <a:pt x="185157" y="28575"/>
                </a:cubicBezTo>
                <a:lnTo>
                  <a:pt x="207303" y="28575"/>
                </a:lnTo>
                <a:cubicBezTo>
                  <a:pt x="218956" y="28575"/>
                  <a:pt x="229225" y="38219"/>
                  <a:pt x="228332" y="50810"/>
                </a:cubicBezTo>
                <a:cubicBezTo>
                  <a:pt x="224983" y="97110"/>
                  <a:pt x="201320" y="122560"/>
                  <a:pt x="175647" y="135865"/>
                </a:cubicBezTo>
                <a:cubicBezTo>
                  <a:pt x="168593" y="139526"/>
                  <a:pt x="161404" y="142250"/>
                  <a:pt x="154573" y="144259"/>
                </a:cubicBezTo>
                <a:cubicBezTo>
                  <a:pt x="145554" y="157029"/>
                  <a:pt x="136178" y="163770"/>
                  <a:pt x="128721" y="167387"/>
                </a:cubicBezTo>
                <a:lnTo>
                  <a:pt x="128721" y="200025"/>
                </a:lnTo>
                <a:lnTo>
                  <a:pt x="157296" y="200025"/>
                </a:lnTo>
                <a:cubicBezTo>
                  <a:pt x="165199" y="200025"/>
                  <a:pt x="171584" y="206410"/>
                  <a:pt x="171584" y="214313"/>
                </a:cubicBezTo>
                <a:cubicBezTo>
                  <a:pt x="171584" y="222215"/>
                  <a:pt x="165199" y="228600"/>
                  <a:pt x="157296" y="228600"/>
                </a:cubicBezTo>
                <a:lnTo>
                  <a:pt x="71571" y="228600"/>
                </a:lnTo>
                <a:cubicBezTo>
                  <a:pt x="63669" y="228600"/>
                  <a:pt x="57284" y="222215"/>
                  <a:pt x="57284" y="214313"/>
                </a:cubicBezTo>
                <a:cubicBezTo>
                  <a:pt x="57284" y="206410"/>
                  <a:pt x="63669" y="200025"/>
                  <a:pt x="71571" y="200025"/>
                </a:cubicBezTo>
                <a:lnTo>
                  <a:pt x="100146" y="200025"/>
                </a:lnTo>
                <a:lnTo>
                  <a:pt x="100146" y="167387"/>
                </a:lnTo>
                <a:cubicBezTo>
                  <a:pt x="93003" y="163949"/>
                  <a:pt x="84118" y="157564"/>
                  <a:pt x="75456" y="145822"/>
                </a:cubicBezTo>
                <a:cubicBezTo>
                  <a:pt x="67241" y="143679"/>
                  <a:pt x="58311" y="140419"/>
                  <a:pt x="49604" y="135508"/>
                </a:cubicBezTo>
                <a:cubicBezTo>
                  <a:pt x="25450" y="121980"/>
                  <a:pt x="3661" y="96485"/>
                  <a:pt x="536" y="50721"/>
                </a:cubicBezTo>
                <a:cubicBezTo>
                  <a:pt x="-313" y="38174"/>
                  <a:pt x="9912" y="28530"/>
                  <a:pt x="21565" y="28530"/>
                </a:cubicBezTo>
                <a:lnTo>
                  <a:pt x="43711" y="28530"/>
                </a:lnTo>
                <a:cubicBezTo>
                  <a:pt x="43577" y="26209"/>
                  <a:pt x="43488" y="23887"/>
                  <a:pt x="43398" y="21476"/>
                </a:cubicBezTo>
                <a:cubicBezTo>
                  <a:pt x="42952" y="9644"/>
                  <a:pt x="52596" y="-45"/>
                  <a:pt x="64428" y="-45"/>
                </a:cubicBezTo>
                <a:close/>
                <a:moveTo>
                  <a:pt x="45318" y="50006"/>
                </a:moveTo>
                <a:lnTo>
                  <a:pt x="21922" y="50006"/>
                </a:lnTo>
                <a:cubicBezTo>
                  <a:pt x="24691" y="87823"/>
                  <a:pt x="42059" y="106754"/>
                  <a:pt x="59963" y="116800"/>
                </a:cubicBezTo>
                <a:cubicBezTo>
                  <a:pt x="53533" y="100146"/>
                  <a:pt x="48220" y="78403"/>
                  <a:pt x="45318" y="50006"/>
                </a:cubicBezTo>
                <a:close/>
                <a:moveTo>
                  <a:pt x="169664" y="114657"/>
                </a:moveTo>
                <a:cubicBezTo>
                  <a:pt x="187747" y="104031"/>
                  <a:pt x="204088" y="85145"/>
                  <a:pt x="206856" y="50006"/>
                </a:cubicBezTo>
                <a:lnTo>
                  <a:pt x="183505" y="50006"/>
                </a:lnTo>
                <a:cubicBezTo>
                  <a:pt x="180737" y="77197"/>
                  <a:pt x="175736" y="98316"/>
                  <a:pt x="169664" y="114657"/>
                </a:cubicBezTo>
                <a:close/>
              </a:path>
            </a:pathLst>
          </a:custGeom>
          <a:solidFill>
            <a:srgbClr val="C5A06D"/>
          </a:solidFill>
        </p:spPr>
      </p:sp>
      <p:sp>
        <p:nvSpPr>
          <p:cNvPr id="48" name="Text 46"/>
          <p:cNvSpPr/>
          <p:nvPr/>
        </p:nvSpPr>
        <p:spPr>
          <a:xfrm>
            <a:off x="1155700" y="8077200"/>
            <a:ext cx="145034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项目价值: 具备明确的市场应用价值与创新性,契合智能音频设备发展趋势</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pic>
        <p:nvPicPr>
          <p:cNvPr id="2" name="Image 0" descr="https://kimi-img.moonshot.cn/pub/slides/okc/asmdyjpmbjmls/chapter1_background.png"/>
          <p:cNvPicPr>
            <a:picLocks noChangeAspect="1"/>
          </p:cNvPicPr>
          <p:nvPr/>
        </p:nvPicPr>
        <p:blipFill>
          <a:blip r:embed="rId1">
            <a:alphaModFix amt="30000"/>
          </a:blip>
          <a:srcRect t="21875" b="21875"/>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4A6C82"/>
              </a:gs>
              <a:gs pos="70000">
                <a:srgbClr val="4A6C82"/>
              </a:gs>
              <a:gs pos="85000">
                <a:srgbClr val="1A1D21"/>
              </a:gs>
              <a:gs pos="95000">
                <a:srgbClr val="1A1D21"/>
              </a:gs>
              <a:gs pos="100000">
                <a:srgbClr val="1A1D21"/>
              </a:gs>
            </a:gsLst>
            <a:lin ang="0" scaled="1"/>
          </a:gradFill>
        </p:spPr>
      </p:sp>
      <p:sp>
        <p:nvSpPr>
          <p:cNvPr id="4" name="Shape 1"/>
          <p:cNvSpPr/>
          <p:nvPr/>
        </p:nvSpPr>
        <p:spPr>
          <a:xfrm>
            <a:off x="508000" y="1739900"/>
            <a:ext cx="1625600" cy="1625600"/>
          </a:xfrm>
          <a:custGeom>
            <a:avLst/>
            <a:gdLst/>
            <a:ahLst/>
            <a:cxnLst/>
            <a:rect l="l" t="t" r="r" b="b"/>
            <a:pathLst>
              <a:path w="1625600" h="1625600">
                <a:moveTo>
                  <a:pt x="0" y="0"/>
                </a:moveTo>
                <a:lnTo>
                  <a:pt x="1625600" y="0"/>
                </a:lnTo>
                <a:lnTo>
                  <a:pt x="1625600" y="1625600"/>
                </a:lnTo>
                <a:lnTo>
                  <a:pt x="0" y="1625600"/>
                </a:lnTo>
                <a:lnTo>
                  <a:pt x="0" y="0"/>
                </a:lnTo>
                <a:close/>
              </a:path>
            </a:pathLst>
          </a:custGeom>
          <a:solidFill>
            <a:srgbClr val="C5A06D"/>
          </a:solidFill>
        </p:spPr>
      </p:sp>
      <p:sp>
        <p:nvSpPr>
          <p:cNvPr id="5" name="Text 2"/>
          <p:cNvSpPr/>
          <p:nvPr/>
        </p:nvSpPr>
        <p:spPr>
          <a:xfrm>
            <a:off x="910034" y="2171700"/>
            <a:ext cx="1206500" cy="762000"/>
          </a:xfrm>
          <a:prstGeom prst="rect">
            <a:avLst/>
          </a:prstGeom>
          <a:noFill/>
        </p:spPr>
        <p:txBody>
          <a:bodyPr wrap="square" lIns="0" tIns="0" rIns="0" bIns="0" rtlCol="0" anchor="ctr"/>
          <a:lstStyle/>
          <a:p>
            <a:pPr>
              <a:lnSpc>
                <a:spcPct val="80000"/>
              </a:lnSpc>
            </a:pPr>
            <a:r>
              <a:rPr lang="en-US" sz="6000" b="1" dirty="0">
                <a:solidFill>
                  <a:srgbClr val="1A1D21"/>
                </a:solidFill>
                <a:latin typeface="Noto Sans SC" panose="020B0200000000000000" pitchFamily="34" charset="-122"/>
                <a:ea typeface="Noto Sans SC" panose="020B0200000000000000" pitchFamily="34" charset="-122"/>
                <a:cs typeface="Noto Sans SC" panose="020B0200000000000000" pitchFamily="34" charset="-120"/>
              </a:rPr>
              <a:t>02</a:t>
            </a:r>
            <a:endParaRPr lang="en-US" sz="1600" dirty="0"/>
          </a:p>
        </p:txBody>
      </p:sp>
      <p:sp>
        <p:nvSpPr>
          <p:cNvPr id="6" name="Text 3"/>
          <p:cNvSpPr/>
          <p:nvPr/>
        </p:nvSpPr>
        <p:spPr>
          <a:xfrm>
            <a:off x="508000" y="3873497"/>
            <a:ext cx="4114800" cy="2286000"/>
          </a:xfrm>
          <a:prstGeom prst="rect">
            <a:avLst/>
          </a:prstGeom>
          <a:noFill/>
        </p:spPr>
        <p:txBody>
          <a:bodyPr wrap="square" lIns="0" tIns="0" rIns="0" bIns="0" rtlCol="0" anchor="ctr"/>
          <a:lstStyle/>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研究内容</a:t>
            </a:r>
            <a:endParaRPr lang="en-US" sz="1600" dirty="0"/>
          </a:p>
          <a:p>
            <a:pPr>
              <a:lnSpc>
                <a:spcPct val="100000"/>
              </a:lnSpc>
            </a:pPr>
            <a:r>
              <a:rPr lang="en-US" sz="72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与指标</a:t>
            </a:r>
            <a:endParaRPr lang="en-US" sz="1600" dirty="0"/>
          </a:p>
        </p:txBody>
      </p:sp>
      <p:sp>
        <p:nvSpPr>
          <p:cNvPr id="7" name="Shape 4"/>
          <p:cNvSpPr/>
          <p:nvPr/>
        </p:nvSpPr>
        <p:spPr>
          <a:xfrm>
            <a:off x="508000" y="6464297"/>
            <a:ext cx="2438400" cy="76200"/>
          </a:xfrm>
          <a:custGeom>
            <a:avLst/>
            <a:gdLst/>
            <a:ahLst/>
            <a:cxnLst/>
            <a:rect l="l" t="t" r="r" b="b"/>
            <a:pathLst>
              <a:path w="2438400" h="76200">
                <a:moveTo>
                  <a:pt x="0" y="0"/>
                </a:moveTo>
                <a:lnTo>
                  <a:pt x="2438400" y="0"/>
                </a:lnTo>
                <a:lnTo>
                  <a:pt x="2438400" y="76200"/>
                </a:lnTo>
                <a:lnTo>
                  <a:pt x="0" y="76200"/>
                </a:lnTo>
                <a:lnTo>
                  <a:pt x="0" y="0"/>
                </a:lnTo>
                <a:close/>
              </a:path>
            </a:pathLst>
          </a:custGeom>
          <a:solidFill>
            <a:srgbClr val="C5A06D"/>
          </a:solidFill>
        </p:spPr>
      </p:sp>
      <p:sp>
        <p:nvSpPr>
          <p:cNvPr id="8" name="Text 5"/>
          <p:cNvSpPr/>
          <p:nvPr/>
        </p:nvSpPr>
        <p:spPr>
          <a:xfrm>
            <a:off x="508000" y="6946897"/>
            <a:ext cx="7048500" cy="457200"/>
          </a:xfrm>
          <a:prstGeom prst="rect">
            <a:avLst/>
          </a:prstGeom>
          <a:noFill/>
        </p:spPr>
        <p:txBody>
          <a:bodyPr wrap="square" lIns="0" tIns="0" rIns="0" bIns="0" rtlCol="0" anchor="ctr"/>
          <a:lstStyle/>
          <a:p>
            <a:pPr>
              <a:lnSpc>
                <a:spcPct val="100000"/>
              </a:lnSpc>
            </a:pPr>
            <a:r>
              <a:rPr lang="en-US" sz="3000" kern="0" spc="75" dirty="0">
                <a:solidFill>
                  <a:srgbClr val="6F7B8A"/>
                </a:solidFill>
                <a:latin typeface="Quattrocento Sans" panose="020B0502050000020003" pitchFamily="34" charset="0"/>
                <a:ea typeface="Quattrocento Sans" panose="020B0502050000020003" pitchFamily="34" charset="-122"/>
                <a:cs typeface="Quattrocento Sans" panose="020B0502050000020003" pitchFamily="34" charset="-120"/>
              </a:rPr>
              <a:t>Research Content and Key Indicators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SYSTEM FUNCTIONS</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系统核心功能架构</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33400" y="19050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6" name="Shape 4"/>
          <p:cNvSpPr/>
          <p:nvPr/>
        </p:nvSpPr>
        <p:spPr>
          <a:xfrm>
            <a:off x="533400" y="19050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7" name="Shape 5"/>
          <p:cNvSpPr/>
          <p:nvPr/>
        </p:nvSpPr>
        <p:spPr>
          <a:xfrm>
            <a:off x="812800" y="24701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8" name="Text 6"/>
          <p:cNvSpPr/>
          <p:nvPr/>
        </p:nvSpPr>
        <p:spPr>
          <a:xfrm>
            <a:off x="1005171" y="25463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1</a:t>
            </a:r>
            <a:endParaRPr lang="en-US" sz="1600" dirty="0"/>
          </a:p>
        </p:txBody>
      </p:sp>
      <p:sp>
        <p:nvSpPr>
          <p:cNvPr id="9" name="Text 7"/>
          <p:cNvSpPr/>
          <p:nvPr/>
        </p:nvSpPr>
        <p:spPr>
          <a:xfrm>
            <a:off x="1473200" y="2546350"/>
            <a:ext cx="1651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硬件电路设计</a:t>
            </a:r>
            <a:endParaRPr lang="en-US" sz="1600" dirty="0"/>
          </a:p>
        </p:txBody>
      </p:sp>
      <p:sp>
        <p:nvSpPr>
          <p:cNvPr id="10" name="Text 8"/>
          <p:cNvSpPr/>
          <p:nvPr/>
        </p:nvSpPr>
        <p:spPr>
          <a:xfrm>
            <a:off x="812800" y="3130550"/>
            <a:ext cx="3200400" cy="9906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设计STM32最小系统及驱动LCD触摸屏、WS2812灯珠、数字功放的外围电路</a:t>
            </a:r>
            <a:endParaRPr lang="en-US" sz="1600" dirty="0"/>
          </a:p>
        </p:txBody>
      </p:sp>
      <p:sp>
        <p:nvSpPr>
          <p:cNvPr id="11" name="Shape 9"/>
          <p:cNvSpPr/>
          <p:nvPr/>
        </p:nvSpPr>
        <p:spPr>
          <a:xfrm>
            <a:off x="4394200" y="19050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12" name="Shape 10"/>
          <p:cNvSpPr/>
          <p:nvPr/>
        </p:nvSpPr>
        <p:spPr>
          <a:xfrm>
            <a:off x="4394200" y="19050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13" name="Shape 11"/>
          <p:cNvSpPr/>
          <p:nvPr/>
        </p:nvSpPr>
        <p:spPr>
          <a:xfrm>
            <a:off x="4673600" y="26352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14" name="Text 12"/>
          <p:cNvSpPr/>
          <p:nvPr/>
        </p:nvSpPr>
        <p:spPr>
          <a:xfrm>
            <a:off x="4865971" y="27114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2</a:t>
            </a:r>
            <a:endParaRPr lang="en-US" sz="1600" dirty="0"/>
          </a:p>
        </p:txBody>
      </p:sp>
      <p:sp>
        <p:nvSpPr>
          <p:cNvPr id="15" name="Text 13"/>
          <p:cNvSpPr/>
          <p:nvPr/>
        </p:nvSpPr>
        <p:spPr>
          <a:xfrm>
            <a:off x="5334000" y="2711450"/>
            <a:ext cx="1651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音频播放系统</a:t>
            </a:r>
            <a:endParaRPr lang="en-US" sz="1600" dirty="0"/>
          </a:p>
        </p:txBody>
      </p:sp>
      <p:sp>
        <p:nvSpPr>
          <p:cNvPr id="16" name="Text 14"/>
          <p:cNvSpPr/>
          <p:nvPr/>
        </p:nvSpPr>
        <p:spPr>
          <a:xfrm>
            <a:off x="4673600" y="32956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内置白噪音音频文件,支持高质量音频播放,TF卡扩展存储</a:t>
            </a:r>
            <a:endParaRPr lang="en-US" sz="1600" dirty="0"/>
          </a:p>
        </p:txBody>
      </p:sp>
      <p:sp>
        <p:nvSpPr>
          <p:cNvPr id="17" name="Shape 15"/>
          <p:cNvSpPr/>
          <p:nvPr/>
        </p:nvSpPr>
        <p:spPr>
          <a:xfrm>
            <a:off x="8255000" y="19050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18" name="Shape 16"/>
          <p:cNvSpPr/>
          <p:nvPr/>
        </p:nvSpPr>
        <p:spPr>
          <a:xfrm>
            <a:off x="8255000" y="19050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19" name="Shape 17"/>
          <p:cNvSpPr/>
          <p:nvPr/>
        </p:nvSpPr>
        <p:spPr>
          <a:xfrm>
            <a:off x="8534400" y="24701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20" name="Text 18"/>
          <p:cNvSpPr/>
          <p:nvPr/>
        </p:nvSpPr>
        <p:spPr>
          <a:xfrm>
            <a:off x="8726771" y="25463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3</a:t>
            </a:r>
            <a:endParaRPr lang="en-US" sz="1600" dirty="0"/>
          </a:p>
        </p:txBody>
      </p:sp>
      <p:sp>
        <p:nvSpPr>
          <p:cNvPr id="21" name="Text 19"/>
          <p:cNvSpPr/>
          <p:nvPr/>
        </p:nvSpPr>
        <p:spPr>
          <a:xfrm>
            <a:off x="9194801" y="2546350"/>
            <a:ext cx="1651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智能定时功能</a:t>
            </a:r>
            <a:endParaRPr lang="en-US" sz="1600" dirty="0"/>
          </a:p>
        </p:txBody>
      </p:sp>
      <p:sp>
        <p:nvSpPr>
          <p:cNvPr id="22" name="Text 20"/>
          <p:cNvSpPr/>
          <p:nvPr/>
        </p:nvSpPr>
        <p:spPr>
          <a:xfrm>
            <a:off x="8534400" y="3130550"/>
            <a:ext cx="3200400" cy="9906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支持多模式定时关闭(5/10/15/30/60分钟可选),满足不同使用场景需求</a:t>
            </a:r>
            <a:endParaRPr lang="en-US" sz="1600" dirty="0"/>
          </a:p>
        </p:txBody>
      </p:sp>
      <p:sp>
        <p:nvSpPr>
          <p:cNvPr id="23" name="Shape 21"/>
          <p:cNvSpPr/>
          <p:nvPr/>
        </p:nvSpPr>
        <p:spPr>
          <a:xfrm>
            <a:off x="12115801" y="19050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24" name="Shape 22"/>
          <p:cNvSpPr/>
          <p:nvPr/>
        </p:nvSpPr>
        <p:spPr>
          <a:xfrm>
            <a:off x="12115801" y="19050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25" name="Shape 23"/>
          <p:cNvSpPr/>
          <p:nvPr/>
        </p:nvSpPr>
        <p:spPr>
          <a:xfrm>
            <a:off x="12395201" y="26352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26" name="Text 24"/>
          <p:cNvSpPr/>
          <p:nvPr/>
        </p:nvSpPr>
        <p:spPr>
          <a:xfrm>
            <a:off x="12587571" y="27114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4</a:t>
            </a:r>
            <a:endParaRPr lang="en-US" sz="1600" dirty="0"/>
          </a:p>
        </p:txBody>
      </p:sp>
      <p:sp>
        <p:nvSpPr>
          <p:cNvPr id="27" name="Text 25"/>
          <p:cNvSpPr/>
          <p:nvPr/>
        </p:nvSpPr>
        <p:spPr>
          <a:xfrm>
            <a:off x="13055600" y="2711450"/>
            <a:ext cx="1651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可调夜灯模式</a:t>
            </a:r>
            <a:endParaRPr lang="en-US" sz="1600" dirty="0"/>
          </a:p>
        </p:txBody>
      </p:sp>
      <p:sp>
        <p:nvSpPr>
          <p:cNvPr id="28" name="Text 26"/>
          <p:cNvSpPr/>
          <p:nvPr/>
        </p:nvSpPr>
        <p:spPr>
          <a:xfrm>
            <a:off x="12395201" y="32956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夜灯亮度0-100%可调,颜色可调节,营造舒适的疗愈氛围</a:t>
            </a:r>
            <a:endParaRPr lang="en-US" sz="1600" dirty="0"/>
          </a:p>
        </p:txBody>
      </p:sp>
      <p:sp>
        <p:nvSpPr>
          <p:cNvPr id="29" name="Shape 27"/>
          <p:cNvSpPr/>
          <p:nvPr/>
        </p:nvSpPr>
        <p:spPr>
          <a:xfrm>
            <a:off x="533400" y="48895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30" name="Shape 28"/>
          <p:cNvSpPr/>
          <p:nvPr/>
        </p:nvSpPr>
        <p:spPr>
          <a:xfrm>
            <a:off x="533400" y="48895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31" name="Shape 29"/>
          <p:cNvSpPr/>
          <p:nvPr/>
        </p:nvSpPr>
        <p:spPr>
          <a:xfrm>
            <a:off x="812800" y="56197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32" name="Text 30"/>
          <p:cNvSpPr/>
          <p:nvPr/>
        </p:nvSpPr>
        <p:spPr>
          <a:xfrm>
            <a:off x="1005171" y="56959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5</a:t>
            </a:r>
            <a:endParaRPr lang="en-US" sz="1600" dirty="0"/>
          </a:p>
        </p:txBody>
      </p:sp>
      <p:sp>
        <p:nvSpPr>
          <p:cNvPr id="33" name="Text 31"/>
          <p:cNvSpPr/>
          <p:nvPr/>
        </p:nvSpPr>
        <p:spPr>
          <a:xfrm>
            <a:off x="1473200" y="5695950"/>
            <a:ext cx="14097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上位机APP</a:t>
            </a:r>
            <a:endParaRPr lang="en-US" sz="1600" dirty="0"/>
          </a:p>
        </p:txBody>
      </p:sp>
      <p:sp>
        <p:nvSpPr>
          <p:cNvPr id="34" name="Text 32"/>
          <p:cNvSpPr/>
          <p:nvPr/>
        </p:nvSpPr>
        <p:spPr>
          <a:xfrm>
            <a:off x="812800" y="62801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支持音量调节、模式切换、定时设置,提供完整的远程控制体验</a:t>
            </a:r>
            <a:endParaRPr lang="en-US" sz="1600" dirty="0"/>
          </a:p>
        </p:txBody>
      </p:sp>
      <p:sp>
        <p:nvSpPr>
          <p:cNvPr id="35" name="Shape 33"/>
          <p:cNvSpPr/>
          <p:nvPr/>
        </p:nvSpPr>
        <p:spPr>
          <a:xfrm>
            <a:off x="4394200" y="48895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36" name="Shape 34"/>
          <p:cNvSpPr/>
          <p:nvPr/>
        </p:nvSpPr>
        <p:spPr>
          <a:xfrm>
            <a:off x="4394200" y="48895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37" name="Shape 35"/>
          <p:cNvSpPr/>
          <p:nvPr/>
        </p:nvSpPr>
        <p:spPr>
          <a:xfrm>
            <a:off x="4673600" y="56197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38" name="Text 36"/>
          <p:cNvSpPr/>
          <p:nvPr/>
        </p:nvSpPr>
        <p:spPr>
          <a:xfrm>
            <a:off x="4865971" y="56959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6</a:t>
            </a:r>
            <a:endParaRPr lang="en-US" sz="1600" dirty="0"/>
          </a:p>
        </p:txBody>
      </p:sp>
      <p:sp>
        <p:nvSpPr>
          <p:cNvPr id="39" name="Text 37"/>
          <p:cNvSpPr/>
          <p:nvPr/>
        </p:nvSpPr>
        <p:spPr>
          <a:xfrm>
            <a:off x="5334000" y="5695950"/>
            <a:ext cx="1397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场景化预设</a:t>
            </a:r>
            <a:endParaRPr lang="en-US" sz="1600" dirty="0"/>
          </a:p>
        </p:txBody>
      </p:sp>
      <p:sp>
        <p:nvSpPr>
          <p:cNvPr id="40" name="Text 38"/>
          <p:cNvSpPr/>
          <p:nvPr/>
        </p:nvSpPr>
        <p:spPr>
          <a:xfrm>
            <a:off x="4673600" y="62801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设计场景化预设模式,一键切换白噪音与亮度组合(助眠/专注/放松)</a:t>
            </a:r>
            <a:endParaRPr lang="en-US" sz="1600" dirty="0"/>
          </a:p>
        </p:txBody>
      </p:sp>
      <p:sp>
        <p:nvSpPr>
          <p:cNvPr id="41" name="Shape 39"/>
          <p:cNvSpPr/>
          <p:nvPr/>
        </p:nvSpPr>
        <p:spPr>
          <a:xfrm>
            <a:off x="8255000" y="48895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42" name="Shape 40"/>
          <p:cNvSpPr/>
          <p:nvPr/>
        </p:nvSpPr>
        <p:spPr>
          <a:xfrm>
            <a:off x="8255000" y="48895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43" name="Shape 41"/>
          <p:cNvSpPr/>
          <p:nvPr/>
        </p:nvSpPr>
        <p:spPr>
          <a:xfrm>
            <a:off x="8534400" y="56197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44" name="Text 42"/>
          <p:cNvSpPr/>
          <p:nvPr/>
        </p:nvSpPr>
        <p:spPr>
          <a:xfrm>
            <a:off x="8726771" y="56959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7</a:t>
            </a:r>
            <a:endParaRPr lang="en-US" sz="1600" dirty="0"/>
          </a:p>
        </p:txBody>
      </p:sp>
      <p:sp>
        <p:nvSpPr>
          <p:cNvPr id="45" name="Text 43"/>
          <p:cNvSpPr/>
          <p:nvPr/>
        </p:nvSpPr>
        <p:spPr>
          <a:xfrm>
            <a:off x="9194801" y="5695950"/>
            <a:ext cx="1397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系统设计图</a:t>
            </a:r>
            <a:endParaRPr lang="en-US" sz="1600" dirty="0"/>
          </a:p>
        </p:txBody>
      </p:sp>
      <p:sp>
        <p:nvSpPr>
          <p:cNvPr id="46" name="Text 44"/>
          <p:cNvSpPr/>
          <p:nvPr/>
        </p:nvSpPr>
        <p:spPr>
          <a:xfrm>
            <a:off x="8534400" y="62801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完成整个系统的控制框图和软件流程图,确保系统架构清晰合理</a:t>
            </a:r>
            <a:endParaRPr lang="en-US" sz="1600" dirty="0"/>
          </a:p>
        </p:txBody>
      </p:sp>
      <p:sp>
        <p:nvSpPr>
          <p:cNvPr id="47" name="Shape 45"/>
          <p:cNvSpPr/>
          <p:nvPr/>
        </p:nvSpPr>
        <p:spPr>
          <a:xfrm>
            <a:off x="12115801" y="4889500"/>
            <a:ext cx="3632200" cy="2781300"/>
          </a:xfrm>
          <a:custGeom>
            <a:avLst/>
            <a:gdLst/>
            <a:ahLst/>
            <a:cxnLst/>
            <a:rect l="l" t="t" r="r" b="b"/>
            <a:pathLst>
              <a:path w="3632200" h="2781300">
                <a:moveTo>
                  <a:pt x="0" y="0"/>
                </a:moveTo>
                <a:lnTo>
                  <a:pt x="3632200" y="0"/>
                </a:lnTo>
                <a:lnTo>
                  <a:pt x="3632200" y="2781300"/>
                </a:lnTo>
                <a:lnTo>
                  <a:pt x="0" y="2781300"/>
                </a:lnTo>
                <a:lnTo>
                  <a:pt x="0" y="0"/>
                </a:lnTo>
                <a:close/>
              </a:path>
            </a:pathLst>
          </a:custGeom>
          <a:solidFill>
            <a:srgbClr val="4A6C82">
              <a:alpha val="14902"/>
            </a:srgbClr>
          </a:solidFill>
        </p:spPr>
      </p:sp>
      <p:sp>
        <p:nvSpPr>
          <p:cNvPr id="48" name="Shape 46"/>
          <p:cNvSpPr/>
          <p:nvPr/>
        </p:nvSpPr>
        <p:spPr>
          <a:xfrm>
            <a:off x="12115801" y="4889500"/>
            <a:ext cx="50800" cy="2781300"/>
          </a:xfrm>
          <a:custGeom>
            <a:avLst/>
            <a:gdLst/>
            <a:ahLst/>
            <a:cxnLst/>
            <a:rect l="l" t="t" r="r" b="b"/>
            <a:pathLst>
              <a:path w="50800" h="2781300">
                <a:moveTo>
                  <a:pt x="0" y="0"/>
                </a:moveTo>
                <a:lnTo>
                  <a:pt x="50800" y="0"/>
                </a:lnTo>
                <a:lnTo>
                  <a:pt x="50800" y="2781300"/>
                </a:lnTo>
                <a:lnTo>
                  <a:pt x="0" y="2781300"/>
                </a:lnTo>
                <a:lnTo>
                  <a:pt x="0" y="0"/>
                </a:lnTo>
                <a:close/>
              </a:path>
            </a:pathLst>
          </a:custGeom>
          <a:solidFill>
            <a:srgbClr val="C5A06D"/>
          </a:solidFill>
        </p:spPr>
      </p:sp>
      <p:sp>
        <p:nvSpPr>
          <p:cNvPr id="49" name="Shape 47"/>
          <p:cNvSpPr/>
          <p:nvPr/>
        </p:nvSpPr>
        <p:spPr>
          <a:xfrm>
            <a:off x="12395201" y="561975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50" name="Text 48"/>
          <p:cNvSpPr/>
          <p:nvPr/>
        </p:nvSpPr>
        <p:spPr>
          <a:xfrm>
            <a:off x="12587571" y="5695950"/>
            <a:ext cx="241300" cy="355600"/>
          </a:xfrm>
          <a:prstGeom prst="rect">
            <a:avLst/>
          </a:prstGeom>
          <a:noFill/>
        </p:spPr>
        <p:txBody>
          <a:bodyPr wrap="square" lIns="0" tIns="0" rIns="0" bIns="0" rtlCol="0" anchor="ctr"/>
          <a:lstStyle/>
          <a:p>
            <a:pPr>
              <a:lnSpc>
                <a:spcPct val="130000"/>
              </a:lnSpc>
            </a:pPr>
            <a:r>
              <a:rPr lang="en-US" sz="1800" b="1" dirty="0">
                <a:solidFill>
                  <a:srgbClr val="1A1D21"/>
                </a:solidFill>
                <a:latin typeface="MiSans" panose="00000500000000000000" pitchFamily="34" charset="-122"/>
                <a:ea typeface="MiSans" panose="00000500000000000000" pitchFamily="34" charset="-122"/>
                <a:cs typeface="MiSans" panose="00000500000000000000" pitchFamily="34" charset="-120"/>
              </a:rPr>
              <a:t>8</a:t>
            </a:r>
            <a:endParaRPr lang="en-US" sz="1600" dirty="0"/>
          </a:p>
        </p:txBody>
      </p:sp>
      <p:sp>
        <p:nvSpPr>
          <p:cNvPr id="51" name="Text 49"/>
          <p:cNvSpPr/>
          <p:nvPr/>
        </p:nvSpPr>
        <p:spPr>
          <a:xfrm>
            <a:off x="13055600" y="5695950"/>
            <a:ext cx="1143000" cy="355600"/>
          </a:xfrm>
          <a:prstGeom prst="rect">
            <a:avLst/>
          </a:prstGeom>
          <a:noFill/>
        </p:spPr>
        <p:txBody>
          <a:bodyPr wrap="square" lIns="0" tIns="0" rIns="0" bIns="0" rtlCol="0" anchor="ctr"/>
          <a:lstStyle/>
          <a:p>
            <a:pPr>
              <a:lnSpc>
                <a:spcPct val="120000"/>
              </a:lnSpc>
            </a:pPr>
            <a:r>
              <a:rPr lang="en-US" sz="20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样机制作</a:t>
            </a:r>
            <a:endParaRPr lang="en-US" sz="1600" dirty="0"/>
          </a:p>
        </p:txBody>
      </p:sp>
      <p:sp>
        <p:nvSpPr>
          <p:cNvPr id="52" name="Text 50"/>
          <p:cNvSpPr/>
          <p:nvPr/>
        </p:nvSpPr>
        <p:spPr>
          <a:xfrm>
            <a:off x="12395201" y="6280150"/>
            <a:ext cx="3200400" cy="660400"/>
          </a:xfrm>
          <a:prstGeom prst="rect">
            <a:avLst/>
          </a:prstGeom>
          <a:noFill/>
        </p:spPr>
        <p:txBody>
          <a:bodyPr wrap="square" lIns="0" tIns="0" rIns="0" bIns="0" rtlCol="0" anchor="ctr"/>
          <a:lstStyle/>
          <a:p>
            <a:pPr>
              <a:lnSpc>
                <a:spcPct val="14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完成PCB设计、元器件焊接、系统调试,制作出功能完整的实物样机</a:t>
            </a:r>
            <a:endParaRPr lang="en-US" sz="1600" dirty="0"/>
          </a:p>
        </p:txBody>
      </p:sp>
      <p:sp>
        <p:nvSpPr>
          <p:cNvPr id="53" name="Shape 51"/>
          <p:cNvSpPr/>
          <p:nvPr/>
        </p:nvSpPr>
        <p:spPr>
          <a:xfrm>
            <a:off x="533400" y="7874000"/>
            <a:ext cx="15214600" cy="762000"/>
          </a:xfrm>
          <a:custGeom>
            <a:avLst/>
            <a:gdLst/>
            <a:ahLst/>
            <a:cxnLst/>
            <a:rect l="l" t="t" r="r" b="b"/>
            <a:pathLst>
              <a:path w="15214600" h="762000">
                <a:moveTo>
                  <a:pt x="0" y="0"/>
                </a:moveTo>
                <a:lnTo>
                  <a:pt x="15214600" y="0"/>
                </a:lnTo>
                <a:lnTo>
                  <a:pt x="15214600" y="762000"/>
                </a:lnTo>
                <a:lnTo>
                  <a:pt x="0" y="762000"/>
                </a:lnTo>
                <a:lnTo>
                  <a:pt x="0" y="0"/>
                </a:lnTo>
                <a:close/>
              </a:path>
            </a:pathLst>
          </a:custGeom>
          <a:solidFill>
            <a:srgbClr val="C5A06D">
              <a:alpha val="20000"/>
            </a:srgbClr>
          </a:solidFill>
        </p:spPr>
      </p:sp>
      <p:sp>
        <p:nvSpPr>
          <p:cNvPr id="54" name="Shape 52"/>
          <p:cNvSpPr/>
          <p:nvPr/>
        </p:nvSpPr>
        <p:spPr>
          <a:xfrm>
            <a:off x="533400" y="7874000"/>
            <a:ext cx="50800" cy="762000"/>
          </a:xfrm>
          <a:custGeom>
            <a:avLst/>
            <a:gdLst/>
            <a:ahLst/>
            <a:cxnLst/>
            <a:rect l="l" t="t" r="r" b="b"/>
            <a:pathLst>
              <a:path w="50800" h="762000">
                <a:moveTo>
                  <a:pt x="0" y="0"/>
                </a:moveTo>
                <a:lnTo>
                  <a:pt x="50800" y="0"/>
                </a:lnTo>
                <a:lnTo>
                  <a:pt x="50800" y="762000"/>
                </a:lnTo>
                <a:lnTo>
                  <a:pt x="0" y="762000"/>
                </a:lnTo>
                <a:lnTo>
                  <a:pt x="0" y="0"/>
                </a:lnTo>
                <a:close/>
              </a:path>
            </a:pathLst>
          </a:custGeom>
          <a:solidFill>
            <a:srgbClr val="C5A06D"/>
          </a:solidFill>
        </p:spPr>
      </p:sp>
      <p:sp>
        <p:nvSpPr>
          <p:cNvPr id="55" name="Shape 53"/>
          <p:cNvSpPr/>
          <p:nvPr/>
        </p:nvSpPr>
        <p:spPr>
          <a:xfrm>
            <a:off x="793750" y="8160662"/>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06D"/>
          </a:solidFill>
        </p:spPr>
      </p:sp>
      <p:sp>
        <p:nvSpPr>
          <p:cNvPr id="56" name="Text 54"/>
          <p:cNvSpPr/>
          <p:nvPr/>
        </p:nvSpPr>
        <p:spPr>
          <a:xfrm>
            <a:off x="1155700" y="8077200"/>
            <a:ext cx="145034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系统特点:</a:t>
            </a: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 本项目融合白噪音疗愈特性与智能交互技术,打造集实用性与便携性于一体的智能疗愈设备</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KEY INDICATORS</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关键性能指标</a:t>
            </a:r>
            <a:endParaRPr lang="en-US" sz="1600" dirty="0"/>
          </a:p>
        </p:txBody>
      </p:sp>
      <p:sp>
        <p:nvSpPr>
          <p:cNvPr id="4" name="Shape 2"/>
          <p:cNvSpPr/>
          <p:nvPr/>
        </p:nvSpPr>
        <p:spPr>
          <a:xfrm>
            <a:off x="508000" y="1574806"/>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6"/>
            <a:ext cx="7493000" cy="3505200"/>
          </a:xfrm>
          <a:custGeom>
            <a:avLst/>
            <a:gdLst/>
            <a:ahLst/>
            <a:cxnLst/>
            <a:rect l="l" t="t" r="r" b="b"/>
            <a:pathLst>
              <a:path w="7493000" h="3505200">
                <a:moveTo>
                  <a:pt x="0" y="0"/>
                </a:moveTo>
                <a:lnTo>
                  <a:pt x="7493000" y="0"/>
                </a:lnTo>
                <a:lnTo>
                  <a:pt x="7493000" y="3505200"/>
                </a:lnTo>
                <a:lnTo>
                  <a:pt x="0" y="3505200"/>
                </a:lnTo>
                <a:lnTo>
                  <a:pt x="0" y="0"/>
                </a:lnTo>
                <a:close/>
              </a:path>
            </a:pathLst>
          </a:custGeom>
          <a:solidFill>
            <a:srgbClr val="C5A06D">
              <a:alpha val="14902"/>
            </a:srgbClr>
          </a:solidFill>
          <a:ln w="25400">
            <a:solidFill>
              <a:srgbClr val="C5A06D"/>
            </a:solidFill>
            <a:prstDash val="solid"/>
          </a:ln>
        </p:spPr>
      </p:sp>
      <p:sp>
        <p:nvSpPr>
          <p:cNvPr id="6" name="Shape 4"/>
          <p:cNvSpPr/>
          <p:nvPr/>
        </p:nvSpPr>
        <p:spPr>
          <a:xfrm>
            <a:off x="838200" y="2184406"/>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7" name="Shape 5"/>
          <p:cNvSpPr/>
          <p:nvPr/>
        </p:nvSpPr>
        <p:spPr>
          <a:xfrm>
            <a:off x="1079500" y="2387606"/>
            <a:ext cx="228600" cy="304800"/>
          </a:xfrm>
          <a:custGeom>
            <a:avLst/>
            <a:gdLst/>
            <a:ahLst/>
            <a:cxnLst/>
            <a:rect l="l" t="t" r="r" b="b"/>
            <a:pathLst>
              <a:path w="228600" h="304800">
                <a:moveTo>
                  <a:pt x="174367" y="228600"/>
                </a:moveTo>
                <a:cubicBezTo>
                  <a:pt x="178713" y="215325"/>
                  <a:pt x="187404" y="203299"/>
                  <a:pt x="197227" y="192941"/>
                </a:cubicBezTo>
                <a:cubicBezTo>
                  <a:pt x="216694" y="172462"/>
                  <a:pt x="228600" y="144780"/>
                  <a:pt x="228600" y="114300"/>
                </a:cubicBezTo>
                <a:cubicBezTo>
                  <a:pt x="228600" y="51197"/>
                  <a:pt x="177403" y="0"/>
                  <a:pt x="114300" y="0"/>
                </a:cubicBezTo>
                <a:cubicBezTo>
                  <a:pt x="51197" y="0"/>
                  <a:pt x="0" y="51197"/>
                  <a:pt x="0" y="114300"/>
                </a:cubicBezTo>
                <a:cubicBezTo>
                  <a:pt x="0" y="144780"/>
                  <a:pt x="11906" y="172462"/>
                  <a:pt x="31373" y="192941"/>
                </a:cubicBezTo>
                <a:cubicBezTo>
                  <a:pt x="41196" y="203299"/>
                  <a:pt x="49947" y="215325"/>
                  <a:pt x="54233" y="228600"/>
                </a:cubicBezTo>
                <a:lnTo>
                  <a:pt x="174308" y="228600"/>
                </a:lnTo>
                <a:close/>
                <a:moveTo>
                  <a:pt x="171450" y="257175"/>
                </a:moveTo>
                <a:lnTo>
                  <a:pt x="57150" y="257175"/>
                </a:lnTo>
                <a:lnTo>
                  <a:pt x="57150" y="266700"/>
                </a:lnTo>
                <a:cubicBezTo>
                  <a:pt x="57150" y="293013"/>
                  <a:pt x="78462" y="314325"/>
                  <a:pt x="104775" y="314325"/>
                </a:cubicBezTo>
                <a:lnTo>
                  <a:pt x="123825" y="314325"/>
                </a:lnTo>
                <a:cubicBezTo>
                  <a:pt x="150138" y="314325"/>
                  <a:pt x="171450" y="293013"/>
                  <a:pt x="171450" y="266700"/>
                </a:cubicBezTo>
                <a:lnTo>
                  <a:pt x="171450" y="257175"/>
                </a:lnTo>
                <a:close/>
                <a:moveTo>
                  <a:pt x="109537" y="66675"/>
                </a:moveTo>
                <a:cubicBezTo>
                  <a:pt x="85844" y="66675"/>
                  <a:pt x="66675" y="85844"/>
                  <a:pt x="66675" y="109537"/>
                </a:cubicBezTo>
                <a:cubicBezTo>
                  <a:pt x="66675" y="117455"/>
                  <a:pt x="60305" y="123825"/>
                  <a:pt x="52388" y="123825"/>
                </a:cubicBezTo>
                <a:cubicBezTo>
                  <a:pt x="44470" y="123825"/>
                  <a:pt x="38100" y="117455"/>
                  <a:pt x="38100" y="109537"/>
                </a:cubicBezTo>
                <a:cubicBezTo>
                  <a:pt x="38100" y="70068"/>
                  <a:pt x="70068" y="38100"/>
                  <a:pt x="109537" y="38100"/>
                </a:cubicBezTo>
                <a:cubicBezTo>
                  <a:pt x="117455" y="38100"/>
                  <a:pt x="123825" y="44470"/>
                  <a:pt x="123825" y="52388"/>
                </a:cubicBezTo>
                <a:cubicBezTo>
                  <a:pt x="123825" y="60305"/>
                  <a:pt x="117455" y="66675"/>
                  <a:pt x="109537" y="66675"/>
                </a:cubicBezTo>
                <a:close/>
              </a:path>
            </a:pathLst>
          </a:custGeom>
          <a:solidFill>
            <a:srgbClr val="1A1D21"/>
          </a:solidFill>
        </p:spPr>
      </p:sp>
      <p:sp>
        <p:nvSpPr>
          <p:cNvPr id="8" name="Text 6"/>
          <p:cNvSpPr/>
          <p:nvPr/>
        </p:nvSpPr>
        <p:spPr>
          <a:xfrm>
            <a:off x="1701800" y="2336806"/>
            <a:ext cx="19812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灯光系统指标</a:t>
            </a:r>
            <a:endParaRPr lang="en-US" sz="1600" dirty="0"/>
          </a:p>
        </p:txBody>
      </p:sp>
      <p:sp>
        <p:nvSpPr>
          <p:cNvPr id="9" name="Text 7"/>
          <p:cNvSpPr/>
          <p:nvPr/>
        </p:nvSpPr>
        <p:spPr>
          <a:xfrm>
            <a:off x="838200" y="3149606"/>
            <a:ext cx="1943100" cy="355600"/>
          </a:xfrm>
          <a:prstGeom prst="rect">
            <a:avLst/>
          </a:prstGeom>
          <a:noFill/>
        </p:spPr>
        <p:txBody>
          <a:bodyPr wrap="square" lIns="0" tIns="0" rIns="0" bIns="0" rtlCol="0" anchor="ctr"/>
          <a:lstStyle/>
          <a:p>
            <a:pPr>
              <a:lnSpc>
                <a:spcPct val="13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夜灯亮度调节范围</a:t>
            </a:r>
            <a:endParaRPr lang="en-US" sz="1600" dirty="0"/>
          </a:p>
        </p:txBody>
      </p:sp>
      <p:sp>
        <p:nvSpPr>
          <p:cNvPr id="10" name="Text 8"/>
          <p:cNvSpPr/>
          <p:nvPr/>
        </p:nvSpPr>
        <p:spPr>
          <a:xfrm>
            <a:off x="6389744" y="3098806"/>
            <a:ext cx="1498600" cy="457200"/>
          </a:xfrm>
          <a:prstGeom prst="rect">
            <a:avLst/>
          </a:prstGeom>
          <a:noFill/>
        </p:spPr>
        <p:txBody>
          <a:bodyPr wrap="square" lIns="0" tIns="0" rIns="0" bIns="0" rtlCol="0" anchor="ctr"/>
          <a:lstStyle/>
          <a:p>
            <a:pPr>
              <a:lnSpc>
                <a:spcPct val="100000"/>
              </a:lnSpc>
            </a:pPr>
            <a:r>
              <a:rPr lang="en-US" sz="3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0-100%</a:t>
            </a:r>
            <a:endParaRPr lang="en-US" sz="1600" dirty="0"/>
          </a:p>
        </p:txBody>
      </p:sp>
      <p:sp>
        <p:nvSpPr>
          <p:cNvPr id="11" name="Shape 9"/>
          <p:cNvSpPr/>
          <p:nvPr/>
        </p:nvSpPr>
        <p:spPr>
          <a:xfrm>
            <a:off x="838200" y="3708406"/>
            <a:ext cx="6858000" cy="152400"/>
          </a:xfrm>
          <a:custGeom>
            <a:avLst/>
            <a:gdLst/>
            <a:ahLst/>
            <a:cxnLst/>
            <a:rect l="l" t="t" r="r" b="b"/>
            <a:pathLst>
              <a:path w="6858000" h="152400">
                <a:moveTo>
                  <a:pt x="0" y="0"/>
                </a:moveTo>
                <a:lnTo>
                  <a:pt x="6858000" y="0"/>
                </a:lnTo>
                <a:lnTo>
                  <a:pt x="6858000" y="152400"/>
                </a:lnTo>
                <a:lnTo>
                  <a:pt x="0" y="152400"/>
                </a:lnTo>
                <a:lnTo>
                  <a:pt x="0" y="0"/>
                </a:lnTo>
                <a:close/>
              </a:path>
            </a:pathLst>
          </a:custGeom>
          <a:solidFill>
            <a:srgbClr val="4A6C82">
              <a:alpha val="30196"/>
            </a:srgbClr>
          </a:solidFill>
        </p:spPr>
      </p:sp>
      <p:sp>
        <p:nvSpPr>
          <p:cNvPr id="12" name="Shape 10"/>
          <p:cNvSpPr/>
          <p:nvPr/>
        </p:nvSpPr>
        <p:spPr>
          <a:xfrm>
            <a:off x="838200" y="3708406"/>
            <a:ext cx="6858000" cy="152400"/>
          </a:xfrm>
          <a:custGeom>
            <a:avLst/>
            <a:gdLst/>
            <a:ahLst/>
            <a:cxnLst/>
            <a:rect l="l" t="t" r="r" b="b"/>
            <a:pathLst>
              <a:path w="6858000" h="152400">
                <a:moveTo>
                  <a:pt x="0" y="0"/>
                </a:moveTo>
                <a:lnTo>
                  <a:pt x="6858000" y="0"/>
                </a:lnTo>
                <a:lnTo>
                  <a:pt x="6858000" y="152400"/>
                </a:lnTo>
                <a:lnTo>
                  <a:pt x="0" y="152400"/>
                </a:lnTo>
                <a:lnTo>
                  <a:pt x="0" y="0"/>
                </a:lnTo>
                <a:close/>
              </a:path>
            </a:pathLst>
          </a:custGeom>
          <a:gradFill flip="none" rotWithShape="1">
            <a:gsLst>
              <a:gs pos="0">
                <a:srgbClr val="1A1D21"/>
              </a:gs>
              <a:gs pos="100000">
                <a:srgbClr val="C5A06D"/>
              </a:gs>
            </a:gsLst>
            <a:lin ang="0" scaled="1"/>
          </a:gradFill>
        </p:spPr>
      </p:sp>
      <p:sp>
        <p:nvSpPr>
          <p:cNvPr id="13" name="Shape 11"/>
          <p:cNvSpPr/>
          <p:nvPr/>
        </p:nvSpPr>
        <p:spPr>
          <a:xfrm>
            <a:off x="838200" y="4445006"/>
            <a:ext cx="6858000" cy="609600"/>
          </a:xfrm>
          <a:custGeom>
            <a:avLst/>
            <a:gdLst/>
            <a:ahLst/>
            <a:cxnLst/>
            <a:rect l="l" t="t" r="r" b="b"/>
            <a:pathLst>
              <a:path w="6858000" h="609600">
                <a:moveTo>
                  <a:pt x="0" y="0"/>
                </a:moveTo>
                <a:lnTo>
                  <a:pt x="6858000" y="0"/>
                </a:lnTo>
                <a:lnTo>
                  <a:pt x="6858000" y="609600"/>
                </a:lnTo>
                <a:lnTo>
                  <a:pt x="0" y="609600"/>
                </a:lnTo>
                <a:lnTo>
                  <a:pt x="0" y="0"/>
                </a:lnTo>
                <a:close/>
              </a:path>
            </a:pathLst>
          </a:custGeom>
          <a:solidFill>
            <a:srgbClr val="1A1D21">
              <a:alpha val="50196"/>
            </a:srgbClr>
          </a:solidFill>
        </p:spPr>
      </p:sp>
      <p:sp>
        <p:nvSpPr>
          <p:cNvPr id="14" name="Shape 12"/>
          <p:cNvSpPr/>
          <p:nvPr/>
        </p:nvSpPr>
        <p:spPr>
          <a:xfrm>
            <a:off x="1028700" y="4662717"/>
            <a:ext cx="177800" cy="203200"/>
          </a:xfrm>
          <a:custGeom>
            <a:avLst/>
            <a:gdLst/>
            <a:ahLst/>
            <a:cxnLst/>
            <a:rect l="l" t="t" r="r" b="b"/>
            <a:pathLst>
              <a:path w="177800" h="203200">
                <a:moveTo>
                  <a:pt x="134461" y="-3929"/>
                </a:moveTo>
                <a:cubicBezTo>
                  <a:pt x="139184" y="-516"/>
                  <a:pt x="140930" y="5675"/>
                  <a:pt x="138787" y="11073"/>
                </a:cubicBezTo>
                <a:lnTo>
                  <a:pt x="107672" y="88900"/>
                </a:lnTo>
                <a:lnTo>
                  <a:pt x="165100" y="88900"/>
                </a:lnTo>
                <a:cubicBezTo>
                  <a:pt x="170458" y="88900"/>
                  <a:pt x="175220" y="92234"/>
                  <a:pt x="177046" y="97274"/>
                </a:cubicBezTo>
                <a:cubicBezTo>
                  <a:pt x="178872" y="102314"/>
                  <a:pt x="177324" y="107950"/>
                  <a:pt x="173236" y="111363"/>
                </a:cubicBezTo>
                <a:lnTo>
                  <a:pt x="58936" y="206613"/>
                </a:lnTo>
                <a:cubicBezTo>
                  <a:pt x="54451" y="210344"/>
                  <a:pt x="48062" y="210542"/>
                  <a:pt x="43339" y="207129"/>
                </a:cubicBezTo>
                <a:cubicBezTo>
                  <a:pt x="38616" y="203716"/>
                  <a:pt x="36870" y="197525"/>
                  <a:pt x="39013" y="192127"/>
                </a:cubicBezTo>
                <a:lnTo>
                  <a:pt x="70128" y="114300"/>
                </a:lnTo>
                <a:lnTo>
                  <a:pt x="12700" y="114300"/>
                </a:lnTo>
                <a:cubicBezTo>
                  <a:pt x="7342" y="114300"/>
                  <a:pt x="2580" y="110966"/>
                  <a:pt x="754" y="105926"/>
                </a:cubicBezTo>
                <a:cubicBezTo>
                  <a:pt x="-1072" y="100886"/>
                  <a:pt x="476" y="95250"/>
                  <a:pt x="4564" y="91837"/>
                </a:cubicBezTo>
                <a:lnTo>
                  <a:pt x="118864" y="-3413"/>
                </a:lnTo>
                <a:cubicBezTo>
                  <a:pt x="123349" y="-7144"/>
                  <a:pt x="129738" y="-7342"/>
                  <a:pt x="134461" y="-3929"/>
                </a:cubicBezTo>
                <a:close/>
              </a:path>
            </a:pathLst>
          </a:custGeom>
          <a:solidFill>
            <a:srgbClr val="C5A06D"/>
          </a:solidFill>
        </p:spPr>
      </p:sp>
      <p:sp>
        <p:nvSpPr>
          <p:cNvPr id="15" name="Text 13"/>
          <p:cNvSpPr/>
          <p:nvPr/>
        </p:nvSpPr>
        <p:spPr>
          <a:xfrm>
            <a:off x="1346200" y="4597406"/>
            <a:ext cx="62992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功耗 </a:t>
            </a:r>
            <a:r>
              <a:rPr lang="en-US" sz="1600" b="1" dirty="0">
                <a:solidFill>
                  <a:srgbClr val="C5A06D"/>
                </a:solidFill>
                <a:latin typeface="MiSans" panose="00000500000000000000" pitchFamily="34" charset="-122"/>
                <a:ea typeface="MiSans" panose="00000500000000000000" pitchFamily="34" charset="-122"/>
                <a:cs typeface="MiSans" panose="00000500000000000000" pitchFamily="34" charset="-120"/>
              </a:rPr>
              <a:t>&lt; 3W</a:t>
            </a:r>
            <a:endParaRPr lang="en-US" sz="1600" dirty="0"/>
          </a:p>
        </p:txBody>
      </p:sp>
      <p:sp>
        <p:nvSpPr>
          <p:cNvPr id="16" name="Shape 14"/>
          <p:cNvSpPr/>
          <p:nvPr/>
        </p:nvSpPr>
        <p:spPr>
          <a:xfrm>
            <a:off x="8242300" y="1866906"/>
            <a:ext cx="7493000" cy="3505200"/>
          </a:xfrm>
          <a:custGeom>
            <a:avLst/>
            <a:gdLst/>
            <a:ahLst/>
            <a:cxnLst/>
            <a:rect l="l" t="t" r="r" b="b"/>
            <a:pathLst>
              <a:path w="7493000" h="3505200">
                <a:moveTo>
                  <a:pt x="0" y="0"/>
                </a:moveTo>
                <a:lnTo>
                  <a:pt x="7493000" y="0"/>
                </a:lnTo>
                <a:lnTo>
                  <a:pt x="7493000" y="3505200"/>
                </a:lnTo>
                <a:lnTo>
                  <a:pt x="0" y="3505200"/>
                </a:lnTo>
                <a:lnTo>
                  <a:pt x="0" y="0"/>
                </a:lnTo>
                <a:close/>
              </a:path>
            </a:pathLst>
          </a:custGeom>
          <a:solidFill>
            <a:srgbClr val="C5A06D">
              <a:alpha val="14902"/>
            </a:srgbClr>
          </a:solidFill>
          <a:ln w="25400">
            <a:solidFill>
              <a:srgbClr val="C5A06D"/>
            </a:solidFill>
            <a:prstDash val="solid"/>
          </a:ln>
        </p:spPr>
      </p:sp>
      <p:sp>
        <p:nvSpPr>
          <p:cNvPr id="17" name="Shape 15"/>
          <p:cNvSpPr/>
          <p:nvPr/>
        </p:nvSpPr>
        <p:spPr>
          <a:xfrm>
            <a:off x="8559800" y="2184406"/>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18" name="Shape 16"/>
          <p:cNvSpPr/>
          <p:nvPr/>
        </p:nvSpPr>
        <p:spPr>
          <a:xfrm>
            <a:off x="8763001" y="2387606"/>
            <a:ext cx="304800" cy="304800"/>
          </a:xfrm>
          <a:custGeom>
            <a:avLst/>
            <a:gdLst/>
            <a:ahLst/>
            <a:cxnLst/>
            <a:rect l="l" t="t" r="r" b="b"/>
            <a:pathLst>
              <a:path w="304800" h="304800">
                <a:moveTo>
                  <a:pt x="39231" y="136029"/>
                </a:moveTo>
                <a:cubicBezTo>
                  <a:pt x="47149" y="80665"/>
                  <a:pt x="94833" y="38100"/>
                  <a:pt x="152400" y="38100"/>
                </a:cubicBezTo>
                <a:cubicBezTo>
                  <a:pt x="183952" y="38100"/>
                  <a:pt x="212527" y="50899"/>
                  <a:pt x="233243" y="71557"/>
                </a:cubicBezTo>
                <a:cubicBezTo>
                  <a:pt x="233363" y="71676"/>
                  <a:pt x="233482" y="71795"/>
                  <a:pt x="233601" y="71914"/>
                </a:cubicBezTo>
                <a:lnTo>
                  <a:pt x="238125" y="76200"/>
                </a:lnTo>
                <a:lnTo>
                  <a:pt x="209610" y="76200"/>
                </a:lnTo>
                <a:cubicBezTo>
                  <a:pt x="199073" y="76200"/>
                  <a:pt x="190560" y="84713"/>
                  <a:pt x="190560" y="95250"/>
                </a:cubicBezTo>
                <a:cubicBezTo>
                  <a:pt x="190560" y="105787"/>
                  <a:pt x="199073" y="114300"/>
                  <a:pt x="209610" y="114300"/>
                </a:cubicBezTo>
                <a:lnTo>
                  <a:pt x="285810" y="114300"/>
                </a:lnTo>
                <a:cubicBezTo>
                  <a:pt x="296347" y="114300"/>
                  <a:pt x="304860" y="105787"/>
                  <a:pt x="304860" y="95250"/>
                </a:cubicBezTo>
                <a:lnTo>
                  <a:pt x="304860" y="19050"/>
                </a:lnTo>
                <a:cubicBezTo>
                  <a:pt x="304860" y="8513"/>
                  <a:pt x="296347" y="0"/>
                  <a:pt x="285810" y="0"/>
                </a:cubicBezTo>
                <a:cubicBezTo>
                  <a:pt x="275273" y="0"/>
                  <a:pt x="266760" y="8513"/>
                  <a:pt x="266760" y="19050"/>
                </a:cubicBezTo>
                <a:lnTo>
                  <a:pt x="266760" y="50840"/>
                </a:lnTo>
                <a:lnTo>
                  <a:pt x="260033" y="44470"/>
                </a:lnTo>
                <a:cubicBezTo>
                  <a:pt x="232470" y="17026"/>
                  <a:pt x="194370" y="0"/>
                  <a:pt x="152400" y="0"/>
                </a:cubicBezTo>
                <a:cubicBezTo>
                  <a:pt x="75605" y="0"/>
                  <a:pt x="12085" y="56793"/>
                  <a:pt x="1548" y="130671"/>
                </a:cubicBezTo>
                <a:cubicBezTo>
                  <a:pt x="60" y="141089"/>
                  <a:pt x="7263" y="150733"/>
                  <a:pt x="17681" y="152221"/>
                </a:cubicBezTo>
                <a:cubicBezTo>
                  <a:pt x="28099" y="153710"/>
                  <a:pt x="37743" y="146447"/>
                  <a:pt x="39231" y="136088"/>
                </a:cubicBezTo>
                <a:close/>
                <a:moveTo>
                  <a:pt x="303252" y="174129"/>
                </a:moveTo>
                <a:cubicBezTo>
                  <a:pt x="304740" y="163711"/>
                  <a:pt x="297478" y="154067"/>
                  <a:pt x="287119" y="152579"/>
                </a:cubicBezTo>
                <a:cubicBezTo>
                  <a:pt x="276761" y="151090"/>
                  <a:pt x="267057" y="158353"/>
                  <a:pt x="265569" y="168712"/>
                </a:cubicBezTo>
                <a:cubicBezTo>
                  <a:pt x="257651" y="224076"/>
                  <a:pt x="209967" y="266640"/>
                  <a:pt x="152400" y="266640"/>
                </a:cubicBezTo>
                <a:cubicBezTo>
                  <a:pt x="120848" y="266640"/>
                  <a:pt x="92273" y="253841"/>
                  <a:pt x="71557" y="233184"/>
                </a:cubicBezTo>
                <a:cubicBezTo>
                  <a:pt x="71437" y="233065"/>
                  <a:pt x="71318" y="232946"/>
                  <a:pt x="71199" y="232827"/>
                </a:cubicBezTo>
                <a:lnTo>
                  <a:pt x="66675" y="228540"/>
                </a:lnTo>
                <a:lnTo>
                  <a:pt x="95190" y="228540"/>
                </a:lnTo>
                <a:cubicBezTo>
                  <a:pt x="105727" y="228540"/>
                  <a:pt x="114240" y="220028"/>
                  <a:pt x="114240" y="209490"/>
                </a:cubicBezTo>
                <a:cubicBezTo>
                  <a:pt x="114240" y="198953"/>
                  <a:pt x="105727" y="190440"/>
                  <a:pt x="95190" y="190440"/>
                </a:cubicBezTo>
                <a:lnTo>
                  <a:pt x="19050" y="190500"/>
                </a:lnTo>
                <a:cubicBezTo>
                  <a:pt x="13990" y="190500"/>
                  <a:pt x="9108" y="192524"/>
                  <a:pt x="5536" y="196155"/>
                </a:cubicBezTo>
                <a:cubicBezTo>
                  <a:pt x="1965" y="199787"/>
                  <a:pt x="-60" y="204609"/>
                  <a:pt x="0" y="209729"/>
                </a:cubicBezTo>
                <a:lnTo>
                  <a:pt x="595" y="285333"/>
                </a:lnTo>
                <a:cubicBezTo>
                  <a:pt x="655" y="295870"/>
                  <a:pt x="9287" y="304324"/>
                  <a:pt x="19824" y="304205"/>
                </a:cubicBezTo>
                <a:cubicBezTo>
                  <a:pt x="30361" y="304086"/>
                  <a:pt x="38814" y="295513"/>
                  <a:pt x="38695" y="284976"/>
                </a:cubicBezTo>
                <a:lnTo>
                  <a:pt x="38457" y="254318"/>
                </a:lnTo>
                <a:lnTo>
                  <a:pt x="44827" y="260330"/>
                </a:lnTo>
                <a:cubicBezTo>
                  <a:pt x="72390" y="287774"/>
                  <a:pt x="110430" y="304800"/>
                  <a:pt x="152400" y="304800"/>
                </a:cubicBezTo>
                <a:cubicBezTo>
                  <a:pt x="229195" y="304800"/>
                  <a:pt x="292715" y="248007"/>
                  <a:pt x="303252" y="174129"/>
                </a:cubicBezTo>
                <a:close/>
              </a:path>
            </a:pathLst>
          </a:custGeom>
          <a:solidFill>
            <a:srgbClr val="1A1D21"/>
          </a:solidFill>
        </p:spPr>
      </p:sp>
      <p:sp>
        <p:nvSpPr>
          <p:cNvPr id="19" name="Text 17"/>
          <p:cNvSpPr/>
          <p:nvPr/>
        </p:nvSpPr>
        <p:spPr>
          <a:xfrm>
            <a:off x="9423401" y="2336806"/>
            <a:ext cx="19812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蓝牙通信指标</a:t>
            </a:r>
            <a:endParaRPr lang="en-US" sz="1600" dirty="0"/>
          </a:p>
        </p:txBody>
      </p:sp>
      <p:sp>
        <p:nvSpPr>
          <p:cNvPr id="20" name="Text 18"/>
          <p:cNvSpPr/>
          <p:nvPr/>
        </p:nvSpPr>
        <p:spPr>
          <a:xfrm>
            <a:off x="8559800" y="3149606"/>
            <a:ext cx="1028700" cy="355600"/>
          </a:xfrm>
          <a:prstGeom prst="rect">
            <a:avLst/>
          </a:prstGeom>
          <a:noFill/>
        </p:spPr>
        <p:txBody>
          <a:bodyPr wrap="square" lIns="0" tIns="0" rIns="0" bIns="0" rtlCol="0" anchor="ctr"/>
          <a:lstStyle/>
          <a:p>
            <a:pPr>
              <a:lnSpc>
                <a:spcPct val="13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传输距离</a:t>
            </a:r>
            <a:endParaRPr lang="en-US" sz="1600" dirty="0"/>
          </a:p>
        </p:txBody>
      </p:sp>
      <p:sp>
        <p:nvSpPr>
          <p:cNvPr id="21" name="Text 19"/>
          <p:cNvSpPr/>
          <p:nvPr/>
        </p:nvSpPr>
        <p:spPr>
          <a:xfrm>
            <a:off x="14155908" y="3098806"/>
            <a:ext cx="1447800" cy="457200"/>
          </a:xfrm>
          <a:prstGeom prst="rect">
            <a:avLst/>
          </a:prstGeom>
          <a:noFill/>
        </p:spPr>
        <p:txBody>
          <a:bodyPr wrap="square" lIns="0" tIns="0" rIns="0" bIns="0" rtlCol="0" anchor="ctr"/>
          <a:lstStyle/>
          <a:p>
            <a:pPr>
              <a:lnSpc>
                <a:spcPct val="100000"/>
              </a:lnSpc>
            </a:pPr>
            <a:r>
              <a:rPr lang="en-US" sz="3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 10m</a:t>
            </a:r>
            <a:endParaRPr lang="en-US" sz="1600" dirty="0"/>
          </a:p>
        </p:txBody>
      </p:sp>
      <p:sp>
        <p:nvSpPr>
          <p:cNvPr id="22" name="Shape 20"/>
          <p:cNvSpPr/>
          <p:nvPr/>
        </p:nvSpPr>
        <p:spPr>
          <a:xfrm>
            <a:off x="8559800" y="3708406"/>
            <a:ext cx="6858000" cy="584200"/>
          </a:xfrm>
          <a:custGeom>
            <a:avLst/>
            <a:gdLst/>
            <a:ahLst/>
            <a:cxnLst/>
            <a:rect l="l" t="t" r="r" b="b"/>
            <a:pathLst>
              <a:path w="6858000" h="584200">
                <a:moveTo>
                  <a:pt x="0" y="0"/>
                </a:moveTo>
                <a:lnTo>
                  <a:pt x="6858000" y="0"/>
                </a:lnTo>
                <a:lnTo>
                  <a:pt x="6858000" y="584200"/>
                </a:lnTo>
                <a:lnTo>
                  <a:pt x="0" y="584200"/>
                </a:lnTo>
                <a:lnTo>
                  <a:pt x="0" y="0"/>
                </a:lnTo>
                <a:close/>
              </a:path>
            </a:pathLst>
          </a:custGeom>
          <a:solidFill>
            <a:srgbClr val="1A1D21">
              <a:alpha val="50196"/>
            </a:srgbClr>
          </a:solidFill>
        </p:spPr>
      </p:sp>
      <p:sp>
        <p:nvSpPr>
          <p:cNvPr id="23" name="Text 21"/>
          <p:cNvSpPr/>
          <p:nvPr/>
        </p:nvSpPr>
        <p:spPr>
          <a:xfrm>
            <a:off x="8712201" y="3860806"/>
            <a:ext cx="6654800" cy="279400"/>
          </a:xfrm>
          <a:prstGeom prst="rect">
            <a:avLst/>
          </a:prstGeom>
          <a:noFill/>
        </p:spPr>
        <p:txBody>
          <a:bodyPr wrap="square" lIns="0" tIns="0" rIns="0" bIns="0" rtlCol="0" anchor="ctr"/>
          <a:lstStyle/>
          <a:p>
            <a:pPr>
              <a:lnSpc>
                <a:spcPct val="11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支持蓝牙5.0 SPP协议,实现稳定双向通信</a:t>
            </a:r>
            <a:endParaRPr lang="en-US" sz="1600" dirty="0"/>
          </a:p>
        </p:txBody>
      </p:sp>
      <p:sp>
        <p:nvSpPr>
          <p:cNvPr id="24" name="Shape 22"/>
          <p:cNvSpPr/>
          <p:nvPr/>
        </p:nvSpPr>
        <p:spPr>
          <a:xfrm>
            <a:off x="8559800" y="4445006"/>
            <a:ext cx="6858000" cy="609600"/>
          </a:xfrm>
          <a:custGeom>
            <a:avLst/>
            <a:gdLst/>
            <a:ahLst/>
            <a:cxnLst/>
            <a:rect l="l" t="t" r="r" b="b"/>
            <a:pathLst>
              <a:path w="6858000" h="609600">
                <a:moveTo>
                  <a:pt x="0" y="0"/>
                </a:moveTo>
                <a:lnTo>
                  <a:pt x="6858000" y="0"/>
                </a:lnTo>
                <a:lnTo>
                  <a:pt x="6858000" y="609600"/>
                </a:lnTo>
                <a:lnTo>
                  <a:pt x="0" y="609600"/>
                </a:lnTo>
                <a:lnTo>
                  <a:pt x="0" y="0"/>
                </a:lnTo>
                <a:close/>
              </a:path>
            </a:pathLst>
          </a:custGeom>
          <a:solidFill>
            <a:srgbClr val="1A1D21">
              <a:alpha val="50196"/>
            </a:srgbClr>
          </a:solidFill>
        </p:spPr>
      </p:sp>
      <p:sp>
        <p:nvSpPr>
          <p:cNvPr id="25" name="Shape 23"/>
          <p:cNvSpPr/>
          <p:nvPr/>
        </p:nvSpPr>
        <p:spPr>
          <a:xfrm>
            <a:off x="8737601" y="4662717"/>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C5A06D"/>
          </a:solidFill>
        </p:spPr>
      </p:sp>
      <p:sp>
        <p:nvSpPr>
          <p:cNvPr id="26" name="Text 24"/>
          <p:cNvSpPr/>
          <p:nvPr/>
        </p:nvSpPr>
        <p:spPr>
          <a:xfrm>
            <a:off x="9067801" y="4597406"/>
            <a:ext cx="6299200" cy="304800"/>
          </a:xfrm>
          <a:prstGeom prst="rect">
            <a:avLst/>
          </a:prstGeom>
          <a:noFill/>
        </p:spPr>
        <p:txBody>
          <a:bodyPr wrap="square" lIns="0" tIns="0" rIns="0" bIns="0" rtlCol="0" anchor="ctr"/>
          <a:lstStyle/>
          <a:p>
            <a:pP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兼容 Android / iOS 系统</a:t>
            </a:r>
            <a:endParaRPr lang="en-US" sz="1600" dirty="0"/>
          </a:p>
        </p:txBody>
      </p:sp>
      <p:sp>
        <p:nvSpPr>
          <p:cNvPr id="27" name="Shape 25"/>
          <p:cNvSpPr/>
          <p:nvPr/>
        </p:nvSpPr>
        <p:spPr>
          <a:xfrm>
            <a:off x="520700" y="5600706"/>
            <a:ext cx="7493000" cy="3505200"/>
          </a:xfrm>
          <a:custGeom>
            <a:avLst/>
            <a:gdLst/>
            <a:ahLst/>
            <a:cxnLst/>
            <a:rect l="l" t="t" r="r" b="b"/>
            <a:pathLst>
              <a:path w="7493000" h="3505200">
                <a:moveTo>
                  <a:pt x="0" y="0"/>
                </a:moveTo>
                <a:lnTo>
                  <a:pt x="7493000" y="0"/>
                </a:lnTo>
                <a:lnTo>
                  <a:pt x="7493000" y="3505200"/>
                </a:lnTo>
                <a:lnTo>
                  <a:pt x="0" y="3505200"/>
                </a:lnTo>
                <a:lnTo>
                  <a:pt x="0" y="0"/>
                </a:lnTo>
                <a:close/>
              </a:path>
            </a:pathLst>
          </a:custGeom>
          <a:solidFill>
            <a:srgbClr val="C5A06D">
              <a:alpha val="14902"/>
            </a:srgbClr>
          </a:solidFill>
          <a:ln w="25400">
            <a:solidFill>
              <a:srgbClr val="C5A06D"/>
            </a:solidFill>
            <a:prstDash val="solid"/>
          </a:ln>
        </p:spPr>
      </p:sp>
      <p:sp>
        <p:nvSpPr>
          <p:cNvPr id="28" name="Shape 26"/>
          <p:cNvSpPr/>
          <p:nvPr/>
        </p:nvSpPr>
        <p:spPr>
          <a:xfrm>
            <a:off x="838200" y="5918206"/>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29" name="Shape 27"/>
          <p:cNvSpPr/>
          <p:nvPr/>
        </p:nvSpPr>
        <p:spPr>
          <a:xfrm>
            <a:off x="1003300" y="6121406"/>
            <a:ext cx="381000" cy="304800"/>
          </a:xfrm>
          <a:custGeom>
            <a:avLst/>
            <a:gdLst/>
            <a:ahLst/>
            <a:cxnLst/>
            <a:rect l="l" t="t" r="r" b="b"/>
            <a:pathLst>
              <a:path w="381000" h="304800">
                <a:moveTo>
                  <a:pt x="314325" y="76200"/>
                </a:moveTo>
                <a:cubicBezTo>
                  <a:pt x="319564" y="76200"/>
                  <a:pt x="323850" y="80486"/>
                  <a:pt x="323850" y="85725"/>
                </a:cubicBezTo>
                <a:lnTo>
                  <a:pt x="323850" y="219075"/>
                </a:lnTo>
                <a:cubicBezTo>
                  <a:pt x="323850" y="224314"/>
                  <a:pt x="319564" y="228600"/>
                  <a:pt x="314325" y="228600"/>
                </a:cubicBezTo>
                <a:lnTo>
                  <a:pt x="66675" y="228600"/>
                </a:lnTo>
                <a:cubicBezTo>
                  <a:pt x="61436" y="228600"/>
                  <a:pt x="57150" y="224314"/>
                  <a:pt x="57150" y="219075"/>
                </a:cubicBezTo>
                <a:lnTo>
                  <a:pt x="57150" y="85725"/>
                </a:lnTo>
                <a:cubicBezTo>
                  <a:pt x="57150" y="80486"/>
                  <a:pt x="61436" y="76200"/>
                  <a:pt x="66675" y="76200"/>
                </a:cubicBezTo>
                <a:lnTo>
                  <a:pt x="314325" y="76200"/>
                </a:lnTo>
                <a:close/>
                <a:moveTo>
                  <a:pt x="66675" y="38100"/>
                </a:moveTo>
                <a:cubicBezTo>
                  <a:pt x="40362" y="38100"/>
                  <a:pt x="19050" y="59412"/>
                  <a:pt x="19050" y="85725"/>
                </a:cubicBezTo>
                <a:lnTo>
                  <a:pt x="19050" y="219075"/>
                </a:lnTo>
                <a:cubicBezTo>
                  <a:pt x="19050" y="245388"/>
                  <a:pt x="40362" y="266700"/>
                  <a:pt x="66675" y="266700"/>
                </a:cubicBezTo>
                <a:lnTo>
                  <a:pt x="314325" y="266700"/>
                </a:lnTo>
                <a:cubicBezTo>
                  <a:pt x="340638" y="266700"/>
                  <a:pt x="361950" y="245388"/>
                  <a:pt x="361950" y="219075"/>
                </a:cubicBezTo>
                <a:lnTo>
                  <a:pt x="361950" y="190500"/>
                </a:lnTo>
                <a:cubicBezTo>
                  <a:pt x="372487" y="190500"/>
                  <a:pt x="381000" y="181987"/>
                  <a:pt x="381000" y="171450"/>
                </a:cubicBezTo>
                <a:lnTo>
                  <a:pt x="381000" y="133350"/>
                </a:lnTo>
                <a:cubicBezTo>
                  <a:pt x="381000" y="122813"/>
                  <a:pt x="372487" y="114300"/>
                  <a:pt x="361950" y="114300"/>
                </a:cubicBezTo>
                <a:lnTo>
                  <a:pt x="361950" y="85725"/>
                </a:lnTo>
                <a:cubicBezTo>
                  <a:pt x="361950" y="59412"/>
                  <a:pt x="340638" y="38100"/>
                  <a:pt x="314325" y="38100"/>
                </a:cubicBezTo>
                <a:lnTo>
                  <a:pt x="66675" y="38100"/>
                </a:lnTo>
                <a:close/>
                <a:moveTo>
                  <a:pt x="100013" y="104775"/>
                </a:moveTo>
                <a:cubicBezTo>
                  <a:pt x="92095" y="104775"/>
                  <a:pt x="85725" y="111145"/>
                  <a:pt x="85725" y="119062"/>
                </a:cubicBezTo>
                <a:lnTo>
                  <a:pt x="85725" y="185738"/>
                </a:lnTo>
                <a:cubicBezTo>
                  <a:pt x="85725" y="193655"/>
                  <a:pt x="92095" y="200025"/>
                  <a:pt x="100013" y="200025"/>
                </a:cubicBezTo>
                <a:lnTo>
                  <a:pt x="185738" y="200025"/>
                </a:lnTo>
                <a:cubicBezTo>
                  <a:pt x="193655" y="200025"/>
                  <a:pt x="200025" y="193655"/>
                  <a:pt x="200025" y="185738"/>
                </a:cubicBezTo>
                <a:lnTo>
                  <a:pt x="200025" y="119062"/>
                </a:lnTo>
                <a:cubicBezTo>
                  <a:pt x="200025" y="111145"/>
                  <a:pt x="193655" y="104775"/>
                  <a:pt x="185738" y="104775"/>
                </a:cubicBezTo>
                <a:lnTo>
                  <a:pt x="100013" y="104775"/>
                </a:lnTo>
                <a:close/>
              </a:path>
            </a:pathLst>
          </a:custGeom>
          <a:solidFill>
            <a:srgbClr val="1A1D21"/>
          </a:solidFill>
        </p:spPr>
      </p:sp>
      <p:sp>
        <p:nvSpPr>
          <p:cNvPr id="30" name="Text 28"/>
          <p:cNvSpPr/>
          <p:nvPr/>
        </p:nvSpPr>
        <p:spPr>
          <a:xfrm>
            <a:off x="1701800" y="6070606"/>
            <a:ext cx="22860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功耗与噪音控制</a:t>
            </a:r>
            <a:endParaRPr lang="en-US" sz="1600" dirty="0"/>
          </a:p>
        </p:txBody>
      </p:sp>
      <p:sp>
        <p:nvSpPr>
          <p:cNvPr id="31" name="Shape 29"/>
          <p:cNvSpPr/>
          <p:nvPr/>
        </p:nvSpPr>
        <p:spPr>
          <a:xfrm>
            <a:off x="838200" y="6832606"/>
            <a:ext cx="3352800" cy="1066800"/>
          </a:xfrm>
          <a:custGeom>
            <a:avLst/>
            <a:gdLst/>
            <a:ahLst/>
            <a:cxnLst/>
            <a:rect l="l" t="t" r="r" b="b"/>
            <a:pathLst>
              <a:path w="3352800" h="1066800">
                <a:moveTo>
                  <a:pt x="0" y="0"/>
                </a:moveTo>
                <a:lnTo>
                  <a:pt x="3352800" y="0"/>
                </a:lnTo>
                <a:lnTo>
                  <a:pt x="3352800" y="1066800"/>
                </a:lnTo>
                <a:lnTo>
                  <a:pt x="0" y="1066800"/>
                </a:lnTo>
                <a:lnTo>
                  <a:pt x="0" y="0"/>
                </a:lnTo>
                <a:close/>
              </a:path>
            </a:pathLst>
          </a:custGeom>
          <a:solidFill>
            <a:srgbClr val="1A1D21">
              <a:alpha val="50196"/>
            </a:srgbClr>
          </a:solidFill>
        </p:spPr>
      </p:sp>
      <p:sp>
        <p:nvSpPr>
          <p:cNvPr id="32" name="Text 30"/>
          <p:cNvSpPr/>
          <p:nvPr/>
        </p:nvSpPr>
        <p:spPr>
          <a:xfrm>
            <a:off x="939800" y="6985006"/>
            <a:ext cx="3149600" cy="304800"/>
          </a:xfrm>
          <a:prstGeom prst="rect">
            <a:avLst/>
          </a:prstGeom>
          <a:noFill/>
        </p:spPr>
        <p:txBody>
          <a:bodyPr wrap="square" lIns="0" tIns="0" rIns="0" bIns="0" rtlCol="0" anchor="ctr"/>
          <a:lstStyle/>
          <a:p>
            <a:pPr algn="ct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待机功耗</a:t>
            </a:r>
            <a:endParaRPr lang="en-US" sz="1600" dirty="0"/>
          </a:p>
        </p:txBody>
      </p:sp>
      <p:sp>
        <p:nvSpPr>
          <p:cNvPr id="33" name="Text 31"/>
          <p:cNvSpPr/>
          <p:nvPr/>
        </p:nvSpPr>
        <p:spPr>
          <a:xfrm>
            <a:off x="914400" y="7340606"/>
            <a:ext cx="3200400" cy="406400"/>
          </a:xfrm>
          <a:prstGeom prst="rect">
            <a:avLst/>
          </a:prstGeom>
          <a:noFill/>
        </p:spPr>
        <p:txBody>
          <a:bodyPr wrap="square" lIns="0" tIns="0" rIns="0" bIns="0" rtlCol="0" anchor="ctr"/>
          <a:lstStyle/>
          <a:p>
            <a:pPr algn="ctr">
              <a:lnSpc>
                <a:spcPct val="110000"/>
              </a:lnSpc>
            </a:pPr>
            <a:r>
              <a:rPr lang="en-US" sz="24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&lt; 0.5W</a:t>
            </a:r>
            <a:endParaRPr lang="en-US" sz="1600" dirty="0"/>
          </a:p>
        </p:txBody>
      </p:sp>
      <p:sp>
        <p:nvSpPr>
          <p:cNvPr id="34" name="Shape 32"/>
          <p:cNvSpPr/>
          <p:nvPr/>
        </p:nvSpPr>
        <p:spPr>
          <a:xfrm>
            <a:off x="4343400" y="6832606"/>
            <a:ext cx="3352800" cy="1066800"/>
          </a:xfrm>
          <a:custGeom>
            <a:avLst/>
            <a:gdLst/>
            <a:ahLst/>
            <a:cxnLst/>
            <a:rect l="l" t="t" r="r" b="b"/>
            <a:pathLst>
              <a:path w="3352800" h="1066800">
                <a:moveTo>
                  <a:pt x="0" y="0"/>
                </a:moveTo>
                <a:lnTo>
                  <a:pt x="3352800" y="0"/>
                </a:lnTo>
                <a:lnTo>
                  <a:pt x="3352800" y="1066800"/>
                </a:lnTo>
                <a:lnTo>
                  <a:pt x="0" y="1066800"/>
                </a:lnTo>
                <a:lnTo>
                  <a:pt x="0" y="0"/>
                </a:lnTo>
                <a:close/>
              </a:path>
            </a:pathLst>
          </a:custGeom>
          <a:solidFill>
            <a:srgbClr val="1A1D21">
              <a:alpha val="50196"/>
            </a:srgbClr>
          </a:solidFill>
        </p:spPr>
      </p:sp>
      <p:sp>
        <p:nvSpPr>
          <p:cNvPr id="35" name="Text 33"/>
          <p:cNvSpPr/>
          <p:nvPr/>
        </p:nvSpPr>
        <p:spPr>
          <a:xfrm>
            <a:off x="4445000" y="6985006"/>
            <a:ext cx="3149600" cy="304800"/>
          </a:xfrm>
          <a:prstGeom prst="rect">
            <a:avLst/>
          </a:prstGeom>
          <a:noFill/>
        </p:spPr>
        <p:txBody>
          <a:bodyPr wrap="square" lIns="0" tIns="0" rIns="0" bIns="0" rtlCol="0" anchor="ctr"/>
          <a:lstStyle/>
          <a:p>
            <a:pPr algn="ctr">
              <a:lnSpc>
                <a:spcPct val="13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运行噪音</a:t>
            </a:r>
            <a:endParaRPr lang="en-US" sz="1600" dirty="0"/>
          </a:p>
        </p:txBody>
      </p:sp>
      <p:sp>
        <p:nvSpPr>
          <p:cNvPr id="36" name="Text 34"/>
          <p:cNvSpPr/>
          <p:nvPr/>
        </p:nvSpPr>
        <p:spPr>
          <a:xfrm>
            <a:off x="4419600" y="7340606"/>
            <a:ext cx="3200400" cy="406400"/>
          </a:xfrm>
          <a:prstGeom prst="rect">
            <a:avLst/>
          </a:prstGeom>
          <a:noFill/>
        </p:spPr>
        <p:txBody>
          <a:bodyPr wrap="square" lIns="0" tIns="0" rIns="0" bIns="0" rtlCol="0" anchor="ctr"/>
          <a:lstStyle/>
          <a:p>
            <a:pPr algn="ctr">
              <a:lnSpc>
                <a:spcPct val="110000"/>
              </a:lnSpc>
            </a:pPr>
            <a:r>
              <a:rPr lang="en-US" sz="24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&lt; 30dB</a:t>
            </a:r>
            <a:endParaRPr lang="en-US" sz="1600" dirty="0"/>
          </a:p>
        </p:txBody>
      </p:sp>
      <p:sp>
        <p:nvSpPr>
          <p:cNvPr id="37" name="Shape 35"/>
          <p:cNvSpPr/>
          <p:nvPr/>
        </p:nvSpPr>
        <p:spPr>
          <a:xfrm>
            <a:off x="838200" y="8178806"/>
            <a:ext cx="6858000" cy="609600"/>
          </a:xfrm>
          <a:custGeom>
            <a:avLst/>
            <a:gdLst/>
            <a:ahLst/>
            <a:cxnLst/>
            <a:rect l="l" t="t" r="r" b="b"/>
            <a:pathLst>
              <a:path w="6858000" h="609600">
                <a:moveTo>
                  <a:pt x="0" y="0"/>
                </a:moveTo>
                <a:lnTo>
                  <a:pt x="6858000" y="0"/>
                </a:lnTo>
                <a:lnTo>
                  <a:pt x="6858000" y="609600"/>
                </a:lnTo>
                <a:lnTo>
                  <a:pt x="0" y="609600"/>
                </a:lnTo>
                <a:lnTo>
                  <a:pt x="0" y="0"/>
                </a:lnTo>
                <a:close/>
              </a:path>
            </a:pathLst>
          </a:custGeom>
          <a:solidFill>
            <a:srgbClr val="1A1D21">
              <a:alpha val="50196"/>
            </a:srgbClr>
          </a:solidFill>
        </p:spPr>
      </p:sp>
      <p:sp>
        <p:nvSpPr>
          <p:cNvPr id="38" name="Shape 36"/>
          <p:cNvSpPr/>
          <p:nvPr/>
        </p:nvSpPr>
        <p:spPr>
          <a:xfrm>
            <a:off x="1016000" y="8396517"/>
            <a:ext cx="203200" cy="203200"/>
          </a:xfrm>
          <a:custGeom>
            <a:avLst/>
            <a:gdLst/>
            <a:ahLst/>
            <a:cxnLst/>
            <a:rect l="l" t="t" r="r" b="b"/>
            <a:pathLst>
              <a:path w="203200" h="203200">
                <a:moveTo>
                  <a:pt x="187047" y="2659"/>
                </a:moveTo>
                <a:cubicBezTo>
                  <a:pt x="189587" y="238"/>
                  <a:pt x="193278" y="-635"/>
                  <a:pt x="196691" y="476"/>
                </a:cubicBezTo>
                <a:cubicBezTo>
                  <a:pt x="200581" y="1786"/>
                  <a:pt x="203200" y="5437"/>
                  <a:pt x="203200" y="9525"/>
                </a:cubicBezTo>
                <a:lnTo>
                  <a:pt x="203200" y="83701"/>
                </a:lnTo>
                <a:cubicBezTo>
                  <a:pt x="203200" y="135771"/>
                  <a:pt x="160298" y="177800"/>
                  <a:pt x="108426" y="177800"/>
                </a:cubicBezTo>
                <a:cubicBezTo>
                  <a:pt x="77867" y="177800"/>
                  <a:pt x="51514" y="158155"/>
                  <a:pt x="41950" y="130691"/>
                </a:cubicBezTo>
                <a:cubicBezTo>
                  <a:pt x="27900" y="142915"/>
                  <a:pt x="19050" y="160893"/>
                  <a:pt x="19050" y="180975"/>
                </a:cubicBezTo>
                <a:cubicBezTo>
                  <a:pt x="19050" y="186253"/>
                  <a:pt x="14803" y="190500"/>
                  <a:pt x="9525" y="190500"/>
                </a:cubicBezTo>
                <a:cubicBezTo>
                  <a:pt x="4247" y="190500"/>
                  <a:pt x="0" y="186253"/>
                  <a:pt x="0" y="180975"/>
                </a:cubicBezTo>
                <a:cubicBezTo>
                  <a:pt x="0" y="151249"/>
                  <a:pt x="15161" y="125055"/>
                  <a:pt x="38140" y="109657"/>
                </a:cubicBezTo>
                <a:cubicBezTo>
                  <a:pt x="52149" y="100290"/>
                  <a:pt x="68858" y="95250"/>
                  <a:pt x="85725" y="95250"/>
                </a:cubicBezTo>
                <a:lnTo>
                  <a:pt x="117475" y="95250"/>
                </a:lnTo>
                <a:cubicBezTo>
                  <a:pt x="122753" y="95250"/>
                  <a:pt x="127000" y="91003"/>
                  <a:pt x="127000" y="85725"/>
                </a:cubicBezTo>
                <a:cubicBezTo>
                  <a:pt x="127000" y="80447"/>
                  <a:pt x="122753" y="76200"/>
                  <a:pt x="117475" y="76200"/>
                </a:cubicBezTo>
                <a:lnTo>
                  <a:pt x="85725" y="76200"/>
                </a:lnTo>
                <a:cubicBezTo>
                  <a:pt x="69969" y="76200"/>
                  <a:pt x="55047" y="79693"/>
                  <a:pt x="41672" y="85923"/>
                </a:cubicBezTo>
                <a:cubicBezTo>
                  <a:pt x="50919" y="58142"/>
                  <a:pt x="77073" y="38100"/>
                  <a:pt x="107950" y="38100"/>
                </a:cubicBezTo>
                <a:cubicBezTo>
                  <a:pt x="134302" y="38100"/>
                  <a:pt x="153908" y="29329"/>
                  <a:pt x="166965" y="20638"/>
                </a:cubicBezTo>
                <a:cubicBezTo>
                  <a:pt x="174585" y="15558"/>
                  <a:pt x="181054" y="9485"/>
                  <a:pt x="187087" y="2659"/>
                </a:cubicBezTo>
                <a:close/>
              </a:path>
            </a:pathLst>
          </a:custGeom>
          <a:solidFill>
            <a:srgbClr val="C5A06D"/>
          </a:solidFill>
        </p:spPr>
      </p:sp>
      <p:sp>
        <p:nvSpPr>
          <p:cNvPr id="39" name="Text 37"/>
          <p:cNvSpPr/>
          <p:nvPr/>
        </p:nvSpPr>
        <p:spPr>
          <a:xfrm>
            <a:off x="1346200" y="8331206"/>
            <a:ext cx="62992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低功耗设计,节能环保</a:t>
            </a:r>
            <a:endParaRPr lang="en-US" sz="1600" dirty="0"/>
          </a:p>
        </p:txBody>
      </p:sp>
      <p:sp>
        <p:nvSpPr>
          <p:cNvPr id="40" name="Shape 38"/>
          <p:cNvSpPr/>
          <p:nvPr/>
        </p:nvSpPr>
        <p:spPr>
          <a:xfrm>
            <a:off x="8242300" y="5600706"/>
            <a:ext cx="7493000" cy="3505200"/>
          </a:xfrm>
          <a:custGeom>
            <a:avLst/>
            <a:gdLst/>
            <a:ahLst/>
            <a:cxnLst/>
            <a:rect l="l" t="t" r="r" b="b"/>
            <a:pathLst>
              <a:path w="7493000" h="3505200">
                <a:moveTo>
                  <a:pt x="0" y="0"/>
                </a:moveTo>
                <a:lnTo>
                  <a:pt x="7493000" y="0"/>
                </a:lnTo>
                <a:lnTo>
                  <a:pt x="7493000" y="3505200"/>
                </a:lnTo>
                <a:lnTo>
                  <a:pt x="0" y="3505200"/>
                </a:lnTo>
                <a:lnTo>
                  <a:pt x="0" y="0"/>
                </a:lnTo>
                <a:close/>
              </a:path>
            </a:pathLst>
          </a:custGeom>
          <a:solidFill>
            <a:srgbClr val="C5A06D">
              <a:alpha val="14902"/>
            </a:srgbClr>
          </a:solidFill>
          <a:ln w="25400">
            <a:solidFill>
              <a:srgbClr val="C5A06D"/>
            </a:solidFill>
            <a:prstDash val="solid"/>
          </a:ln>
        </p:spPr>
      </p:sp>
      <p:sp>
        <p:nvSpPr>
          <p:cNvPr id="41" name="Shape 39"/>
          <p:cNvSpPr/>
          <p:nvPr/>
        </p:nvSpPr>
        <p:spPr>
          <a:xfrm>
            <a:off x="8559800" y="5918206"/>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5A06D"/>
          </a:solidFill>
        </p:spPr>
      </p:sp>
      <p:sp>
        <p:nvSpPr>
          <p:cNvPr id="42" name="Shape 40"/>
          <p:cNvSpPr/>
          <p:nvPr/>
        </p:nvSpPr>
        <p:spPr>
          <a:xfrm>
            <a:off x="8782051" y="6121406"/>
            <a:ext cx="266700" cy="304800"/>
          </a:xfrm>
          <a:custGeom>
            <a:avLst/>
            <a:gdLst/>
            <a:ahLst/>
            <a:cxnLst/>
            <a:rect l="l" t="t" r="r" b="b"/>
            <a:pathLst>
              <a:path w="266700" h="304800">
                <a:moveTo>
                  <a:pt x="266700" y="122515"/>
                </a:moveTo>
                <a:cubicBezTo>
                  <a:pt x="257889" y="128349"/>
                  <a:pt x="247769" y="133052"/>
                  <a:pt x="237232" y="136803"/>
                </a:cubicBezTo>
                <a:cubicBezTo>
                  <a:pt x="209252" y="146804"/>
                  <a:pt x="172522" y="152400"/>
                  <a:pt x="133350" y="152400"/>
                </a:cubicBezTo>
                <a:cubicBezTo>
                  <a:pt x="94178" y="152400"/>
                  <a:pt x="57388" y="146745"/>
                  <a:pt x="29468" y="136803"/>
                </a:cubicBezTo>
                <a:cubicBezTo>
                  <a:pt x="18990" y="133052"/>
                  <a:pt x="8811" y="128349"/>
                  <a:pt x="0" y="122515"/>
                </a:cubicBezTo>
                <a:lnTo>
                  <a:pt x="0" y="171450"/>
                </a:lnTo>
                <a:cubicBezTo>
                  <a:pt x="0" y="197763"/>
                  <a:pt x="59710" y="219075"/>
                  <a:pt x="133350" y="219075"/>
                </a:cubicBezTo>
                <a:cubicBezTo>
                  <a:pt x="206990" y="219075"/>
                  <a:pt x="266700" y="197763"/>
                  <a:pt x="266700" y="171450"/>
                </a:cubicBezTo>
                <a:lnTo>
                  <a:pt x="266700" y="122515"/>
                </a:lnTo>
                <a:close/>
                <a:moveTo>
                  <a:pt x="266700" y="76200"/>
                </a:moveTo>
                <a:lnTo>
                  <a:pt x="266700" y="47625"/>
                </a:lnTo>
                <a:cubicBezTo>
                  <a:pt x="266700" y="21312"/>
                  <a:pt x="206990" y="0"/>
                  <a:pt x="133350" y="0"/>
                </a:cubicBezTo>
                <a:cubicBezTo>
                  <a:pt x="59710" y="0"/>
                  <a:pt x="0" y="21312"/>
                  <a:pt x="0" y="47625"/>
                </a:cubicBezTo>
                <a:lnTo>
                  <a:pt x="0" y="76200"/>
                </a:lnTo>
                <a:cubicBezTo>
                  <a:pt x="0" y="102513"/>
                  <a:pt x="59710" y="123825"/>
                  <a:pt x="133350" y="123825"/>
                </a:cubicBezTo>
                <a:cubicBezTo>
                  <a:pt x="206990" y="123825"/>
                  <a:pt x="266700" y="102513"/>
                  <a:pt x="266700" y="76200"/>
                </a:cubicBezTo>
                <a:close/>
                <a:moveTo>
                  <a:pt x="237232" y="232053"/>
                </a:moveTo>
                <a:cubicBezTo>
                  <a:pt x="209312" y="241995"/>
                  <a:pt x="172581" y="247650"/>
                  <a:pt x="133350" y="247650"/>
                </a:cubicBezTo>
                <a:cubicBezTo>
                  <a:pt x="94119" y="247650"/>
                  <a:pt x="57388" y="241995"/>
                  <a:pt x="29468" y="232053"/>
                </a:cubicBezTo>
                <a:cubicBezTo>
                  <a:pt x="18990" y="228302"/>
                  <a:pt x="8811" y="223599"/>
                  <a:pt x="0" y="217765"/>
                </a:cubicBezTo>
                <a:lnTo>
                  <a:pt x="0" y="257175"/>
                </a:lnTo>
                <a:cubicBezTo>
                  <a:pt x="0" y="283488"/>
                  <a:pt x="59710" y="304800"/>
                  <a:pt x="133350" y="304800"/>
                </a:cubicBezTo>
                <a:cubicBezTo>
                  <a:pt x="206990" y="304800"/>
                  <a:pt x="266700" y="283488"/>
                  <a:pt x="266700" y="257175"/>
                </a:cubicBezTo>
                <a:lnTo>
                  <a:pt x="266700" y="217765"/>
                </a:lnTo>
                <a:cubicBezTo>
                  <a:pt x="257889" y="223599"/>
                  <a:pt x="247769" y="228302"/>
                  <a:pt x="237232" y="232053"/>
                </a:cubicBezTo>
                <a:close/>
              </a:path>
            </a:pathLst>
          </a:custGeom>
          <a:solidFill>
            <a:srgbClr val="1A1D21"/>
          </a:solidFill>
        </p:spPr>
      </p:sp>
      <p:sp>
        <p:nvSpPr>
          <p:cNvPr id="43" name="Text 41"/>
          <p:cNvSpPr/>
          <p:nvPr/>
        </p:nvSpPr>
        <p:spPr>
          <a:xfrm>
            <a:off x="9423401" y="6070606"/>
            <a:ext cx="16764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存储与模式</a:t>
            </a:r>
            <a:endParaRPr lang="en-US" sz="1600" dirty="0"/>
          </a:p>
        </p:txBody>
      </p:sp>
      <p:sp>
        <p:nvSpPr>
          <p:cNvPr id="44" name="Text 42"/>
          <p:cNvSpPr/>
          <p:nvPr/>
        </p:nvSpPr>
        <p:spPr>
          <a:xfrm>
            <a:off x="8559800" y="6883406"/>
            <a:ext cx="1485900" cy="355600"/>
          </a:xfrm>
          <a:prstGeom prst="rect">
            <a:avLst/>
          </a:prstGeom>
          <a:noFill/>
        </p:spPr>
        <p:txBody>
          <a:bodyPr wrap="square" lIns="0" tIns="0" rIns="0" bIns="0" rtlCol="0" anchor="ctr"/>
          <a:lstStyle/>
          <a:p>
            <a:pPr>
              <a:lnSpc>
                <a:spcPct val="13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内置音频文件</a:t>
            </a:r>
            <a:endParaRPr lang="en-US" sz="1600" dirty="0"/>
          </a:p>
        </p:txBody>
      </p:sp>
      <p:sp>
        <p:nvSpPr>
          <p:cNvPr id="45" name="Text 43"/>
          <p:cNvSpPr/>
          <p:nvPr/>
        </p:nvSpPr>
        <p:spPr>
          <a:xfrm>
            <a:off x="14146780" y="6832606"/>
            <a:ext cx="1460500" cy="457200"/>
          </a:xfrm>
          <a:prstGeom prst="rect">
            <a:avLst/>
          </a:prstGeom>
          <a:noFill/>
        </p:spPr>
        <p:txBody>
          <a:bodyPr wrap="square" lIns="0" tIns="0" rIns="0" bIns="0" rtlCol="0" anchor="ctr"/>
          <a:lstStyle/>
          <a:p>
            <a:pPr>
              <a:lnSpc>
                <a:spcPct val="100000"/>
              </a:lnSpc>
            </a:pPr>
            <a:r>
              <a:rPr lang="en-US" sz="3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 15种</a:t>
            </a:r>
            <a:endParaRPr lang="en-US" sz="1600" dirty="0"/>
          </a:p>
        </p:txBody>
      </p:sp>
      <p:sp>
        <p:nvSpPr>
          <p:cNvPr id="46" name="Text 44"/>
          <p:cNvSpPr/>
          <p:nvPr/>
        </p:nvSpPr>
        <p:spPr>
          <a:xfrm>
            <a:off x="8559800" y="7493006"/>
            <a:ext cx="1714500" cy="355600"/>
          </a:xfrm>
          <a:prstGeom prst="rect">
            <a:avLst/>
          </a:prstGeom>
          <a:noFill/>
        </p:spPr>
        <p:txBody>
          <a:bodyPr wrap="square" lIns="0" tIns="0" rIns="0" bIns="0" rtlCol="0" anchor="ctr"/>
          <a:lstStyle/>
          <a:p>
            <a:pPr>
              <a:lnSpc>
                <a:spcPct val="130000"/>
              </a:lnSpc>
            </a:pPr>
            <a:r>
              <a:rPr lang="en-US" sz="1800" dirty="0">
                <a:solidFill>
                  <a:srgbClr val="E0E2E5"/>
                </a:solidFill>
                <a:latin typeface="MiSans" panose="00000500000000000000" pitchFamily="34" charset="-122"/>
                <a:ea typeface="MiSans" panose="00000500000000000000" pitchFamily="34" charset="-122"/>
                <a:cs typeface="MiSans" panose="00000500000000000000" pitchFamily="34" charset="-120"/>
              </a:rPr>
              <a:t>场景化预设模式</a:t>
            </a:r>
            <a:endParaRPr lang="en-US" sz="1600" dirty="0"/>
          </a:p>
        </p:txBody>
      </p:sp>
      <p:sp>
        <p:nvSpPr>
          <p:cNvPr id="47" name="Text 45"/>
          <p:cNvSpPr/>
          <p:nvPr/>
        </p:nvSpPr>
        <p:spPr>
          <a:xfrm>
            <a:off x="14352135" y="7442206"/>
            <a:ext cx="1257300" cy="457200"/>
          </a:xfrm>
          <a:prstGeom prst="rect">
            <a:avLst/>
          </a:prstGeom>
          <a:noFill/>
        </p:spPr>
        <p:txBody>
          <a:bodyPr wrap="square" lIns="0" tIns="0" rIns="0" bIns="0" rtlCol="0" anchor="ctr"/>
          <a:lstStyle/>
          <a:p>
            <a:pPr>
              <a:lnSpc>
                <a:spcPct val="100000"/>
              </a:lnSpc>
            </a:pPr>
            <a:r>
              <a:rPr lang="en-US" sz="3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 3种</a:t>
            </a:r>
            <a:endParaRPr lang="en-US" sz="1600" dirty="0"/>
          </a:p>
        </p:txBody>
      </p:sp>
      <p:sp>
        <p:nvSpPr>
          <p:cNvPr id="48" name="Shape 46"/>
          <p:cNvSpPr/>
          <p:nvPr/>
        </p:nvSpPr>
        <p:spPr>
          <a:xfrm>
            <a:off x="8559800" y="8178806"/>
            <a:ext cx="6858000" cy="609600"/>
          </a:xfrm>
          <a:custGeom>
            <a:avLst/>
            <a:gdLst/>
            <a:ahLst/>
            <a:cxnLst/>
            <a:rect l="l" t="t" r="r" b="b"/>
            <a:pathLst>
              <a:path w="6858000" h="609600">
                <a:moveTo>
                  <a:pt x="0" y="0"/>
                </a:moveTo>
                <a:lnTo>
                  <a:pt x="6858000" y="0"/>
                </a:lnTo>
                <a:lnTo>
                  <a:pt x="6858000" y="609600"/>
                </a:lnTo>
                <a:lnTo>
                  <a:pt x="0" y="609600"/>
                </a:lnTo>
                <a:lnTo>
                  <a:pt x="0" y="0"/>
                </a:lnTo>
                <a:close/>
              </a:path>
            </a:pathLst>
          </a:custGeom>
          <a:solidFill>
            <a:srgbClr val="1A1D21">
              <a:alpha val="50196"/>
            </a:srgbClr>
          </a:solidFill>
        </p:spPr>
      </p:sp>
      <p:sp>
        <p:nvSpPr>
          <p:cNvPr id="49" name="Shape 47"/>
          <p:cNvSpPr/>
          <p:nvPr/>
        </p:nvSpPr>
        <p:spPr>
          <a:xfrm>
            <a:off x="8763001" y="8396517"/>
            <a:ext cx="152400" cy="203200"/>
          </a:xfrm>
          <a:custGeom>
            <a:avLst/>
            <a:gdLst/>
            <a:ahLst/>
            <a:cxnLst/>
            <a:rect l="l" t="t" r="r" b="b"/>
            <a:pathLst>
              <a:path w="152400" h="203200">
                <a:moveTo>
                  <a:pt x="152400" y="25400"/>
                </a:moveTo>
                <a:cubicBezTo>
                  <a:pt x="152400" y="11390"/>
                  <a:pt x="141010" y="0"/>
                  <a:pt x="127000" y="0"/>
                </a:cubicBezTo>
                <a:lnTo>
                  <a:pt x="49728" y="0"/>
                </a:lnTo>
                <a:cubicBezTo>
                  <a:pt x="42982" y="0"/>
                  <a:pt x="36513" y="2659"/>
                  <a:pt x="31750" y="7422"/>
                </a:cubicBezTo>
                <a:lnTo>
                  <a:pt x="7422" y="31750"/>
                </a:lnTo>
                <a:cubicBezTo>
                  <a:pt x="2659" y="36513"/>
                  <a:pt x="0" y="42982"/>
                  <a:pt x="0" y="49728"/>
                </a:cubicBezTo>
                <a:lnTo>
                  <a:pt x="0" y="177800"/>
                </a:lnTo>
                <a:cubicBezTo>
                  <a:pt x="0" y="191810"/>
                  <a:pt x="11390" y="203200"/>
                  <a:pt x="25400" y="203200"/>
                </a:cubicBezTo>
                <a:lnTo>
                  <a:pt x="127000" y="203200"/>
                </a:lnTo>
                <a:cubicBezTo>
                  <a:pt x="141010" y="203200"/>
                  <a:pt x="152400" y="191810"/>
                  <a:pt x="152400" y="177800"/>
                </a:cubicBezTo>
                <a:lnTo>
                  <a:pt x="152400" y="25400"/>
                </a:lnTo>
                <a:close/>
                <a:moveTo>
                  <a:pt x="63500" y="34925"/>
                </a:moveTo>
                <a:lnTo>
                  <a:pt x="63500" y="53975"/>
                </a:lnTo>
                <a:cubicBezTo>
                  <a:pt x="63500" y="59253"/>
                  <a:pt x="59253" y="63500"/>
                  <a:pt x="53975" y="63500"/>
                </a:cubicBezTo>
                <a:cubicBezTo>
                  <a:pt x="48697" y="63500"/>
                  <a:pt x="44450" y="59253"/>
                  <a:pt x="44450" y="53975"/>
                </a:cubicBezTo>
                <a:lnTo>
                  <a:pt x="44450" y="34925"/>
                </a:lnTo>
                <a:cubicBezTo>
                  <a:pt x="44450" y="29647"/>
                  <a:pt x="48697" y="25400"/>
                  <a:pt x="53975" y="25400"/>
                </a:cubicBezTo>
                <a:cubicBezTo>
                  <a:pt x="59253" y="25400"/>
                  <a:pt x="63500" y="29647"/>
                  <a:pt x="63500" y="34925"/>
                </a:cubicBezTo>
                <a:close/>
                <a:moveTo>
                  <a:pt x="98425" y="34925"/>
                </a:moveTo>
                <a:lnTo>
                  <a:pt x="98425" y="53975"/>
                </a:lnTo>
                <a:cubicBezTo>
                  <a:pt x="98425" y="59253"/>
                  <a:pt x="94178" y="63500"/>
                  <a:pt x="88900" y="63500"/>
                </a:cubicBezTo>
                <a:cubicBezTo>
                  <a:pt x="83622" y="63500"/>
                  <a:pt x="79375" y="59253"/>
                  <a:pt x="79375" y="53975"/>
                </a:cubicBezTo>
                <a:lnTo>
                  <a:pt x="79375" y="34925"/>
                </a:lnTo>
                <a:cubicBezTo>
                  <a:pt x="79375" y="29647"/>
                  <a:pt x="83622" y="25400"/>
                  <a:pt x="88900" y="25400"/>
                </a:cubicBezTo>
                <a:cubicBezTo>
                  <a:pt x="94178" y="25400"/>
                  <a:pt x="98425" y="29647"/>
                  <a:pt x="98425" y="34925"/>
                </a:cubicBezTo>
                <a:close/>
                <a:moveTo>
                  <a:pt x="133350" y="34925"/>
                </a:moveTo>
                <a:lnTo>
                  <a:pt x="133350" y="53975"/>
                </a:lnTo>
                <a:cubicBezTo>
                  <a:pt x="133350" y="59253"/>
                  <a:pt x="129103" y="63500"/>
                  <a:pt x="123825" y="63500"/>
                </a:cubicBezTo>
                <a:cubicBezTo>
                  <a:pt x="118547" y="63500"/>
                  <a:pt x="114300" y="59253"/>
                  <a:pt x="114300" y="53975"/>
                </a:cubicBezTo>
                <a:lnTo>
                  <a:pt x="114300" y="34925"/>
                </a:lnTo>
                <a:cubicBezTo>
                  <a:pt x="114300" y="29647"/>
                  <a:pt x="118547" y="25400"/>
                  <a:pt x="123825" y="25400"/>
                </a:cubicBezTo>
                <a:cubicBezTo>
                  <a:pt x="129103" y="25400"/>
                  <a:pt x="133350" y="29647"/>
                  <a:pt x="133350" y="34925"/>
                </a:cubicBezTo>
                <a:close/>
              </a:path>
            </a:pathLst>
          </a:custGeom>
          <a:solidFill>
            <a:srgbClr val="C5A06D"/>
          </a:solidFill>
        </p:spPr>
      </p:sp>
      <p:sp>
        <p:nvSpPr>
          <p:cNvPr id="50" name="Text 48"/>
          <p:cNvSpPr/>
          <p:nvPr/>
        </p:nvSpPr>
        <p:spPr>
          <a:xfrm>
            <a:off x="9067801" y="8331206"/>
            <a:ext cx="6299200" cy="304800"/>
          </a:xfrm>
          <a:prstGeom prst="rect">
            <a:avLst/>
          </a:prstGeom>
          <a:noFill/>
        </p:spPr>
        <p:txBody>
          <a:bodyPr wrap="square" lIns="0" tIns="0" rIns="0" bIns="0" rtlCol="0" anchor="ctr"/>
          <a:lstStyle/>
          <a:p>
            <a:pPr>
              <a:lnSpc>
                <a:spcPct val="130000"/>
              </a:lnSpc>
            </a:pP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支持TF卡扩展存储</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p:spPr>
        <p:txBody>
          <a:bodyPr wrap="square" lIns="0" tIns="0" rIns="0" bIns="0" rtlCol="0" anchor="ctr"/>
          <a:lstStyle/>
          <a:p>
            <a:pPr>
              <a:lnSpc>
                <a:spcPct val="130000"/>
              </a:lnSpc>
            </a:pPr>
            <a:r>
              <a:rPr lang="en-US" sz="1600" kern="0" spc="80" dirty="0">
                <a:solidFill>
                  <a:srgbClr val="C5A06D"/>
                </a:solidFill>
                <a:latin typeface="Quattrocento Sans" panose="020B0502050000020003" pitchFamily="34" charset="0"/>
                <a:ea typeface="Quattrocento Sans" panose="020B0502050000020003" pitchFamily="34" charset="-122"/>
                <a:cs typeface="Quattrocento Sans" panose="020B0502050000020003" pitchFamily="34" charset="-120"/>
              </a:rPr>
              <a:t>KEY POINTS &amp; CHALLENGES</a:t>
            </a:r>
            <a:endParaRPr lang="en-US" sz="1600" dirty="0"/>
          </a:p>
        </p:txBody>
      </p:sp>
      <p:sp>
        <p:nvSpPr>
          <p:cNvPr id="3" name="Text 1"/>
          <p:cNvSpPr/>
          <p:nvPr/>
        </p:nvSpPr>
        <p:spPr>
          <a:xfrm>
            <a:off x="508000" y="914400"/>
            <a:ext cx="15468600" cy="508000"/>
          </a:xfrm>
          <a:prstGeom prst="rect">
            <a:avLst/>
          </a:prstGeom>
          <a:noFill/>
        </p:spPr>
        <p:txBody>
          <a:bodyPr wrap="square" lIns="0" tIns="0" rIns="0" bIns="0" rtlCol="0" anchor="ctr"/>
          <a:lstStyle/>
          <a:p>
            <a:pPr>
              <a:lnSpc>
                <a:spcPct val="90000"/>
              </a:lnSpc>
            </a:pPr>
            <a:r>
              <a:rPr lang="en-US" sz="36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研究重点与难点突破</a:t>
            </a:r>
            <a:endParaRPr lang="en-US" sz="1600" dirty="0"/>
          </a:p>
        </p:txBody>
      </p:sp>
      <p:sp>
        <p:nvSpPr>
          <p:cNvPr id="4" name="Shape 2"/>
          <p:cNvSpPr/>
          <p:nvPr/>
        </p:nvSpPr>
        <p:spPr>
          <a:xfrm>
            <a:off x="508000" y="1574800"/>
            <a:ext cx="1625600" cy="76200"/>
          </a:xfrm>
          <a:custGeom>
            <a:avLst/>
            <a:gdLst/>
            <a:ahLst/>
            <a:cxnLst/>
            <a:rect l="l" t="t" r="r" b="b"/>
            <a:pathLst>
              <a:path w="1625600" h="76200">
                <a:moveTo>
                  <a:pt x="0" y="0"/>
                </a:moveTo>
                <a:lnTo>
                  <a:pt x="1625600" y="0"/>
                </a:lnTo>
                <a:lnTo>
                  <a:pt x="1625600" y="76200"/>
                </a:lnTo>
                <a:lnTo>
                  <a:pt x="0" y="76200"/>
                </a:lnTo>
                <a:lnTo>
                  <a:pt x="0" y="0"/>
                </a:lnTo>
                <a:close/>
              </a:path>
            </a:pathLst>
          </a:custGeom>
          <a:solidFill>
            <a:srgbClr val="C5A06D"/>
          </a:solidFill>
        </p:spPr>
      </p:sp>
      <p:sp>
        <p:nvSpPr>
          <p:cNvPr id="5" name="Shape 3"/>
          <p:cNvSpPr/>
          <p:nvPr/>
        </p:nvSpPr>
        <p:spPr>
          <a:xfrm>
            <a:off x="520700" y="1866900"/>
            <a:ext cx="7467600" cy="6756400"/>
          </a:xfrm>
          <a:custGeom>
            <a:avLst/>
            <a:gdLst/>
            <a:ahLst/>
            <a:cxnLst/>
            <a:rect l="l" t="t" r="r" b="b"/>
            <a:pathLst>
              <a:path w="7467600" h="6756400">
                <a:moveTo>
                  <a:pt x="0" y="0"/>
                </a:moveTo>
                <a:lnTo>
                  <a:pt x="7467600" y="0"/>
                </a:lnTo>
                <a:lnTo>
                  <a:pt x="7467600" y="6756400"/>
                </a:lnTo>
                <a:lnTo>
                  <a:pt x="0" y="6756400"/>
                </a:lnTo>
                <a:lnTo>
                  <a:pt x="0" y="0"/>
                </a:lnTo>
                <a:close/>
              </a:path>
            </a:pathLst>
          </a:custGeom>
          <a:solidFill>
            <a:srgbClr val="4A6C82">
              <a:alpha val="14902"/>
            </a:srgbClr>
          </a:solidFill>
          <a:ln w="25400">
            <a:solidFill>
              <a:srgbClr val="4A6C82"/>
            </a:solidFill>
            <a:prstDash val="solid"/>
          </a:ln>
        </p:spPr>
      </p:sp>
      <p:sp>
        <p:nvSpPr>
          <p:cNvPr id="6" name="Shape 4"/>
          <p:cNvSpPr/>
          <p:nvPr/>
        </p:nvSpPr>
        <p:spPr>
          <a:xfrm>
            <a:off x="806450" y="2184400"/>
            <a:ext cx="342900" cy="304800"/>
          </a:xfrm>
          <a:custGeom>
            <a:avLst/>
            <a:gdLst/>
            <a:ahLst/>
            <a:cxnLst/>
            <a:rect l="l" t="t" r="r" b="b"/>
            <a:pathLst>
              <a:path w="342900" h="304800">
                <a:moveTo>
                  <a:pt x="184249" y="-11251"/>
                </a:moveTo>
                <a:cubicBezTo>
                  <a:pt x="181808" y="-16014"/>
                  <a:pt x="176867" y="-19050"/>
                  <a:pt x="171510" y="-19050"/>
                </a:cubicBezTo>
                <a:cubicBezTo>
                  <a:pt x="166152" y="-19050"/>
                  <a:pt x="161211" y="-16014"/>
                  <a:pt x="158770" y="-11251"/>
                </a:cubicBezTo>
                <a:lnTo>
                  <a:pt x="114955" y="74593"/>
                </a:lnTo>
                <a:lnTo>
                  <a:pt x="19764" y="89714"/>
                </a:lnTo>
                <a:cubicBezTo>
                  <a:pt x="14466" y="90547"/>
                  <a:pt x="10061" y="94298"/>
                  <a:pt x="8394" y="99417"/>
                </a:cubicBezTo>
                <a:cubicBezTo>
                  <a:pt x="6727" y="104537"/>
                  <a:pt x="8096" y="110133"/>
                  <a:pt x="11847" y="113943"/>
                </a:cubicBezTo>
                <a:lnTo>
                  <a:pt x="79950" y="182106"/>
                </a:lnTo>
                <a:lnTo>
                  <a:pt x="64949" y="277297"/>
                </a:lnTo>
                <a:cubicBezTo>
                  <a:pt x="64115" y="282595"/>
                  <a:pt x="66318" y="287953"/>
                  <a:pt x="70664" y="291108"/>
                </a:cubicBezTo>
                <a:cubicBezTo>
                  <a:pt x="75009" y="294263"/>
                  <a:pt x="80724" y="294739"/>
                  <a:pt x="85546" y="292298"/>
                </a:cubicBezTo>
                <a:lnTo>
                  <a:pt x="171510" y="248603"/>
                </a:lnTo>
                <a:lnTo>
                  <a:pt x="257413" y="292298"/>
                </a:lnTo>
                <a:cubicBezTo>
                  <a:pt x="262176" y="294739"/>
                  <a:pt x="267950" y="294263"/>
                  <a:pt x="272296" y="291108"/>
                </a:cubicBezTo>
                <a:cubicBezTo>
                  <a:pt x="276642" y="287953"/>
                  <a:pt x="278844" y="282654"/>
                  <a:pt x="278011" y="277297"/>
                </a:cubicBezTo>
                <a:lnTo>
                  <a:pt x="262950" y="182106"/>
                </a:lnTo>
                <a:lnTo>
                  <a:pt x="331053" y="113943"/>
                </a:lnTo>
                <a:cubicBezTo>
                  <a:pt x="334863" y="110133"/>
                  <a:pt x="336173" y="104537"/>
                  <a:pt x="334506" y="99417"/>
                </a:cubicBezTo>
                <a:cubicBezTo>
                  <a:pt x="332839" y="94298"/>
                  <a:pt x="328493" y="90547"/>
                  <a:pt x="323136" y="89714"/>
                </a:cubicBezTo>
                <a:lnTo>
                  <a:pt x="228005" y="74593"/>
                </a:lnTo>
                <a:lnTo>
                  <a:pt x="184249" y="-11251"/>
                </a:lnTo>
                <a:close/>
              </a:path>
            </a:pathLst>
          </a:custGeom>
          <a:solidFill>
            <a:srgbClr val="C5A06D"/>
          </a:solidFill>
        </p:spPr>
      </p:sp>
      <p:sp>
        <p:nvSpPr>
          <p:cNvPr id="7" name="Text 5"/>
          <p:cNvSpPr/>
          <p:nvPr/>
        </p:nvSpPr>
        <p:spPr>
          <a:xfrm>
            <a:off x="1168400" y="2133600"/>
            <a:ext cx="6705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四大研究重点</a:t>
            </a:r>
            <a:endParaRPr lang="en-US" sz="1600" dirty="0"/>
          </a:p>
        </p:txBody>
      </p:sp>
      <p:sp>
        <p:nvSpPr>
          <p:cNvPr id="8" name="Shape 6"/>
          <p:cNvSpPr/>
          <p:nvPr/>
        </p:nvSpPr>
        <p:spPr>
          <a:xfrm>
            <a:off x="812800" y="2822575"/>
            <a:ext cx="6908800" cy="1270000"/>
          </a:xfrm>
          <a:custGeom>
            <a:avLst/>
            <a:gdLst/>
            <a:ahLst/>
            <a:cxnLst/>
            <a:rect l="l" t="t" r="r" b="b"/>
            <a:pathLst>
              <a:path w="6908800" h="1270000">
                <a:moveTo>
                  <a:pt x="0" y="0"/>
                </a:moveTo>
                <a:lnTo>
                  <a:pt x="6908800" y="0"/>
                </a:lnTo>
                <a:lnTo>
                  <a:pt x="6908800" y="1270000"/>
                </a:lnTo>
                <a:lnTo>
                  <a:pt x="0" y="1270000"/>
                </a:lnTo>
                <a:lnTo>
                  <a:pt x="0" y="0"/>
                </a:lnTo>
                <a:close/>
              </a:path>
            </a:pathLst>
          </a:custGeom>
          <a:solidFill>
            <a:srgbClr val="1A1D21">
              <a:alpha val="50196"/>
            </a:srgbClr>
          </a:solidFill>
        </p:spPr>
      </p:sp>
      <p:sp>
        <p:nvSpPr>
          <p:cNvPr id="9" name="Shape 7"/>
          <p:cNvSpPr/>
          <p:nvPr/>
        </p:nvSpPr>
        <p:spPr>
          <a:xfrm>
            <a:off x="812800" y="2822575"/>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10" name="Shape 8"/>
          <p:cNvSpPr/>
          <p:nvPr/>
        </p:nvSpPr>
        <p:spPr>
          <a:xfrm>
            <a:off x="990600" y="2974975"/>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C5A06D"/>
          </a:solidFill>
        </p:spPr>
      </p:sp>
      <p:sp>
        <p:nvSpPr>
          <p:cNvPr id="11" name="Text 9"/>
          <p:cNvSpPr/>
          <p:nvPr/>
        </p:nvSpPr>
        <p:spPr>
          <a:xfrm>
            <a:off x="1139031" y="3025775"/>
            <a:ext cx="215900" cy="304800"/>
          </a:xfrm>
          <a:prstGeom prst="rect">
            <a:avLst/>
          </a:prstGeom>
          <a:noFill/>
        </p:spPr>
        <p:txBody>
          <a:bodyPr wrap="square" lIns="0" tIns="0" rIns="0" bIns="0" rtlCol="0" anchor="ctr"/>
          <a:lstStyle/>
          <a:p>
            <a:pP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1</a:t>
            </a:r>
            <a:endParaRPr lang="en-US" sz="1600" dirty="0"/>
          </a:p>
        </p:txBody>
      </p:sp>
      <p:sp>
        <p:nvSpPr>
          <p:cNvPr id="12" name="Text 10"/>
          <p:cNvSpPr/>
          <p:nvPr/>
        </p:nvSpPr>
        <p:spPr>
          <a:xfrm>
            <a:off x="1549400" y="2974975"/>
            <a:ext cx="61341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多场景白噪音与灯光调节</a:t>
            </a:r>
            <a:endParaRPr lang="en-US" sz="1600" dirty="0"/>
          </a:p>
        </p:txBody>
      </p:sp>
      <p:sp>
        <p:nvSpPr>
          <p:cNvPr id="13" name="Text 11"/>
          <p:cNvSpPr/>
          <p:nvPr/>
        </p:nvSpPr>
        <p:spPr>
          <a:xfrm>
            <a:off x="1549400" y="3381375"/>
            <a:ext cx="61214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实现白噪音类型、音量与灯光颜色、亮度的联动调节,支持个性化场景配置</a:t>
            </a:r>
            <a:endParaRPr lang="en-US" sz="1600" dirty="0"/>
          </a:p>
        </p:txBody>
      </p:sp>
      <p:sp>
        <p:nvSpPr>
          <p:cNvPr id="14" name="Shape 12"/>
          <p:cNvSpPr/>
          <p:nvPr/>
        </p:nvSpPr>
        <p:spPr>
          <a:xfrm>
            <a:off x="812800" y="4403725"/>
            <a:ext cx="6908800" cy="1270000"/>
          </a:xfrm>
          <a:custGeom>
            <a:avLst/>
            <a:gdLst/>
            <a:ahLst/>
            <a:cxnLst/>
            <a:rect l="l" t="t" r="r" b="b"/>
            <a:pathLst>
              <a:path w="6908800" h="1270000">
                <a:moveTo>
                  <a:pt x="0" y="0"/>
                </a:moveTo>
                <a:lnTo>
                  <a:pt x="6908800" y="0"/>
                </a:lnTo>
                <a:lnTo>
                  <a:pt x="6908800" y="1270000"/>
                </a:lnTo>
                <a:lnTo>
                  <a:pt x="0" y="1270000"/>
                </a:lnTo>
                <a:lnTo>
                  <a:pt x="0" y="0"/>
                </a:lnTo>
                <a:close/>
              </a:path>
            </a:pathLst>
          </a:custGeom>
          <a:solidFill>
            <a:srgbClr val="1A1D21">
              <a:alpha val="50196"/>
            </a:srgbClr>
          </a:solidFill>
        </p:spPr>
      </p:sp>
      <p:sp>
        <p:nvSpPr>
          <p:cNvPr id="15" name="Shape 13"/>
          <p:cNvSpPr/>
          <p:nvPr/>
        </p:nvSpPr>
        <p:spPr>
          <a:xfrm>
            <a:off x="812800" y="4403725"/>
            <a:ext cx="50800" cy="1270000"/>
          </a:xfrm>
          <a:custGeom>
            <a:avLst/>
            <a:gdLst/>
            <a:ahLst/>
            <a:cxnLst/>
            <a:rect l="l" t="t" r="r" b="b"/>
            <a:pathLst>
              <a:path w="50800" h="1270000">
                <a:moveTo>
                  <a:pt x="0" y="0"/>
                </a:moveTo>
                <a:lnTo>
                  <a:pt x="50800" y="0"/>
                </a:lnTo>
                <a:lnTo>
                  <a:pt x="50800" y="1270000"/>
                </a:lnTo>
                <a:lnTo>
                  <a:pt x="0" y="1270000"/>
                </a:lnTo>
                <a:lnTo>
                  <a:pt x="0" y="0"/>
                </a:lnTo>
                <a:close/>
              </a:path>
            </a:pathLst>
          </a:custGeom>
          <a:solidFill>
            <a:srgbClr val="C5A06D"/>
          </a:solidFill>
        </p:spPr>
      </p:sp>
      <p:sp>
        <p:nvSpPr>
          <p:cNvPr id="16" name="Shape 14"/>
          <p:cNvSpPr/>
          <p:nvPr/>
        </p:nvSpPr>
        <p:spPr>
          <a:xfrm>
            <a:off x="990600" y="4556125"/>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C5A06D"/>
          </a:solidFill>
        </p:spPr>
      </p:sp>
      <p:sp>
        <p:nvSpPr>
          <p:cNvPr id="17" name="Text 15"/>
          <p:cNvSpPr/>
          <p:nvPr/>
        </p:nvSpPr>
        <p:spPr>
          <a:xfrm>
            <a:off x="1139031" y="4606925"/>
            <a:ext cx="215900" cy="304800"/>
          </a:xfrm>
          <a:prstGeom prst="rect">
            <a:avLst/>
          </a:prstGeom>
          <a:noFill/>
        </p:spPr>
        <p:txBody>
          <a:bodyPr wrap="square" lIns="0" tIns="0" rIns="0" bIns="0" rtlCol="0" anchor="ctr"/>
          <a:lstStyle/>
          <a:p>
            <a:pP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2</a:t>
            </a:r>
            <a:endParaRPr lang="en-US" sz="1600" dirty="0"/>
          </a:p>
        </p:txBody>
      </p:sp>
      <p:sp>
        <p:nvSpPr>
          <p:cNvPr id="18" name="Text 16"/>
          <p:cNvSpPr/>
          <p:nvPr/>
        </p:nvSpPr>
        <p:spPr>
          <a:xfrm>
            <a:off x="1549400" y="4556125"/>
            <a:ext cx="61341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双重交互方式的实现</a:t>
            </a:r>
            <a:endParaRPr lang="en-US" sz="1600" dirty="0"/>
          </a:p>
        </p:txBody>
      </p:sp>
      <p:sp>
        <p:nvSpPr>
          <p:cNvPr id="19" name="Text 17"/>
          <p:cNvSpPr/>
          <p:nvPr/>
        </p:nvSpPr>
        <p:spPr>
          <a:xfrm>
            <a:off x="1549400" y="4962525"/>
            <a:ext cx="6121400" cy="5588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本地LCD触摸屏+远程APP控制两种交互方式,满足不同使用场景需求</a:t>
            </a:r>
            <a:endParaRPr lang="en-US" sz="1600" dirty="0"/>
          </a:p>
        </p:txBody>
      </p:sp>
      <p:sp>
        <p:nvSpPr>
          <p:cNvPr id="20" name="Shape 18"/>
          <p:cNvSpPr/>
          <p:nvPr/>
        </p:nvSpPr>
        <p:spPr>
          <a:xfrm>
            <a:off x="812800" y="5984875"/>
            <a:ext cx="6908800" cy="990600"/>
          </a:xfrm>
          <a:custGeom>
            <a:avLst/>
            <a:gdLst/>
            <a:ahLst/>
            <a:cxnLst/>
            <a:rect l="l" t="t" r="r" b="b"/>
            <a:pathLst>
              <a:path w="6908800" h="990600">
                <a:moveTo>
                  <a:pt x="0" y="0"/>
                </a:moveTo>
                <a:lnTo>
                  <a:pt x="6908800" y="0"/>
                </a:lnTo>
                <a:lnTo>
                  <a:pt x="6908800" y="990600"/>
                </a:lnTo>
                <a:lnTo>
                  <a:pt x="0" y="990600"/>
                </a:lnTo>
                <a:lnTo>
                  <a:pt x="0" y="0"/>
                </a:lnTo>
                <a:close/>
              </a:path>
            </a:pathLst>
          </a:custGeom>
          <a:solidFill>
            <a:srgbClr val="1A1D21">
              <a:alpha val="50196"/>
            </a:srgbClr>
          </a:solidFill>
        </p:spPr>
      </p:sp>
      <p:sp>
        <p:nvSpPr>
          <p:cNvPr id="21" name="Shape 19"/>
          <p:cNvSpPr/>
          <p:nvPr/>
        </p:nvSpPr>
        <p:spPr>
          <a:xfrm>
            <a:off x="812800" y="5984875"/>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22" name="Shape 20"/>
          <p:cNvSpPr/>
          <p:nvPr/>
        </p:nvSpPr>
        <p:spPr>
          <a:xfrm>
            <a:off x="990600" y="6137275"/>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C5A06D"/>
          </a:solidFill>
        </p:spPr>
      </p:sp>
      <p:sp>
        <p:nvSpPr>
          <p:cNvPr id="23" name="Text 21"/>
          <p:cNvSpPr/>
          <p:nvPr/>
        </p:nvSpPr>
        <p:spPr>
          <a:xfrm>
            <a:off x="1139031" y="6188075"/>
            <a:ext cx="215900" cy="304800"/>
          </a:xfrm>
          <a:prstGeom prst="rect">
            <a:avLst/>
          </a:prstGeom>
          <a:noFill/>
        </p:spPr>
        <p:txBody>
          <a:bodyPr wrap="square" lIns="0" tIns="0" rIns="0" bIns="0" rtlCol="0" anchor="ctr"/>
          <a:lstStyle/>
          <a:p>
            <a:pP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3</a:t>
            </a:r>
            <a:endParaRPr lang="en-US" sz="1600" dirty="0"/>
          </a:p>
        </p:txBody>
      </p:sp>
      <p:sp>
        <p:nvSpPr>
          <p:cNvPr id="24" name="Text 22"/>
          <p:cNvSpPr/>
          <p:nvPr/>
        </p:nvSpPr>
        <p:spPr>
          <a:xfrm>
            <a:off x="1549400" y="6137275"/>
            <a:ext cx="53213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低功耗与稳定性系统设计</a:t>
            </a:r>
            <a:endParaRPr lang="en-US" sz="1600" dirty="0"/>
          </a:p>
        </p:txBody>
      </p:sp>
      <p:sp>
        <p:nvSpPr>
          <p:cNvPr id="25" name="Text 23"/>
          <p:cNvSpPr/>
          <p:nvPr/>
        </p:nvSpPr>
        <p:spPr>
          <a:xfrm>
            <a:off x="1549400" y="6543675"/>
            <a:ext cx="53086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优化电源管理策略,降低待机功耗,确保系统长时间稳定运行</a:t>
            </a:r>
            <a:endParaRPr lang="en-US" sz="1600" dirty="0"/>
          </a:p>
        </p:txBody>
      </p:sp>
      <p:sp>
        <p:nvSpPr>
          <p:cNvPr id="26" name="Shape 24"/>
          <p:cNvSpPr/>
          <p:nvPr/>
        </p:nvSpPr>
        <p:spPr>
          <a:xfrm>
            <a:off x="812800" y="7286625"/>
            <a:ext cx="6908800" cy="990600"/>
          </a:xfrm>
          <a:custGeom>
            <a:avLst/>
            <a:gdLst/>
            <a:ahLst/>
            <a:cxnLst/>
            <a:rect l="l" t="t" r="r" b="b"/>
            <a:pathLst>
              <a:path w="6908800" h="990600">
                <a:moveTo>
                  <a:pt x="0" y="0"/>
                </a:moveTo>
                <a:lnTo>
                  <a:pt x="6908800" y="0"/>
                </a:lnTo>
                <a:lnTo>
                  <a:pt x="6908800" y="990600"/>
                </a:lnTo>
                <a:lnTo>
                  <a:pt x="0" y="990600"/>
                </a:lnTo>
                <a:lnTo>
                  <a:pt x="0" y="0"/>
                </a:lnTo>
                <a:close/>
              </a:path>
            </a:pathLst>
          </a:custGeom>
          <a:solidFill>
            <a:srgbClr val="1A1D21">
              <a:alpha val="50196"/>
            </a:srgbClr>
          </a:solidFill>
        </p:spPr>
      </p:sp>
      <p:sp>
        <p:nvSpPr>
          <p:cNvPr id="27" name="Shape 25"/>
          <p:cNvSpPr/>
          <p:nvPr/>
        </p:nvSpPr>
        <p:spPr>
          <a:xfrm>
            <a:off x="812800" y="7286625"/>
            <a:ext cx="50800" cy="990600"/>
          </a:xfrm>
          <a:custGeom>
            <a:avLst/>
            <a:gdLst/>
            <a:ahLst/>
            <a:cxnLst/>
            <a:rect l="l" t="t" r="r" b="b"/>
            <a:pathLst>
              <a:path w="50800" h="990600">
                <a:moveTo>
                  <a:pt x="0" y="0"/>
                </a:moveTo>
                <a:lnTo>
                  <a:pt x="50800" y="0"/>
                </a:lnTo>
                <a:lnTo>
                  <a:pt x="50800" y="990600"/>
                </a:lnTo>
                <a:lnTo>
                  <a:pt x="0" y="990600"/>
                </a:lnTo>
                <a:lnTo>
                  <a:pt x="0" y="0"/>
                </a:lnTo>
                <a:close/>
              </a:path>
            </a:pathLst>
          </a:custGeom>
          <a:solidFill>
            <a:srgbClr val="C5A06D"/>
          </a:solidFill>
        </p:spPr>
      </p:sp>
      <p:sp>
        <p:nvSpPr>
          <p:cNvPr id="28" name="Shape 26"/>
          <p:cNvSpPr/>
          <p:nvPr/>
        </p:nvSpPr>
        <p:spPr>
          <a:xfrm>
            <a:off x="990600" y="7439025"/>
            <a:ext cx="406400" cy="406400"/>
          </a:xfrm>
          <a:custGeom>
            <a:avLst/>
            <a:gdLst/>
            <a:ahLst/>
            <a:cxnLst/>
            <a:rect l="l" t="t" r="r" b="b"/>
            <a:pathLst>
              <a:path w="406400" h="406400">
                <a:moveTo>
                  <a:pt x="0" y="0"/>
                </a:moveTo>
                <a:lnTo>
                  <a:pt x="406400" y="0"/>
                </a:lnTo>
                <a:lnTo>
                  <a:pt x="406400" y="406400"/>
                </a:lnTo>
                <a:lnTo>
                  <a:pt x="0" y="406400"/>
                </a:lnTo>
                <a:lnTo>
                  <a:pt x="0" y="0"/>
                </a:lnTo>
                <a:close/>
              </a:path>
            </a:pathLst>
          </a:custGeom>
          <a:solidFill>
            <a:srgbClr val="C5A06D"/>
          </a:solidFill>
        </p:spPr>
      </p:sp>
      <p:sp>
        <p:nvSpPr>
          <p:cNvPr id="29" name="Text 27"/>
          <p:cNvSpPr/>
          <p:nvPr/>
        </p:nvSpPr>
        <p:spPr>
          <a:xfrm>
            <a:off x="1139031" y="7489825"/>
            <a:ext cx="215900" cy="304800"/>
          </a:xfrm>
          <a:prstGeom prst="rect">
            <a:avLst/>
          </a:prstGeom>
          <a:noFill/>
        </p:spPr>
        <p:txBody>
          <a:bodyPr wrap="square" lIns="0" tIns="0" rIns="0" bIns="0" rtlCol="0" anchor="ctr"/>
          <a:lstStyle/>
          <a:p>
            <a:pPr>
              <a:lnSpc>
                <a:spcPct val="130000"/>
              </a:lnSpc>
            </a:pPr>
            <a:r>
              <a:rPr lang="en-US" sz="1600" b="1" dirty="0">
                <a:solidFill>
                  <a:srgbClr val="1A1D21"/>
                </a:solidFill>
                <a:latin typeface="MiSans" panose="00000500000000000000" pitchFamily="34" charset="-122"/>
                <a:ea typeface="MiSans" panose="00000500000000000000" pitchFamily="34" charset="-122"/>
                <a:cs typeface="MiSans" panose="00000500000000000000" pitchFamily="34" charset="-120"/>
              </a:rPr>
              <a:t>4</a:t>
            </a:r>
            <a:endParaRPr lang="en-US" sz="1600" dirty="0"/>
          </a:p>
        </p:txBody>
      </p:sp>
      <p:sp>
        <p:nvSpPr>
          <p:cNvPr id="30" name="Text 28"/>
          <p:cNvSpPr/>
          <p:nvPr/>
        </p:nvSpPr>
        <p:spPr>
          <a:xfrm>
            <a:off x="1549400" y="7439025"/>
            <a:ext cx="5524500" cy="355600"/>
          </a:xfrm>
          <a:prstGeom prst="rect">
            <a:avLst/>
          </a:prstGeom>
          <a:noFill/>
        </p:spPr>
        <p:txBody>
          <a:bodyPr wrap="square" lIns="0" tIns="0" rIns="0" bIns="0" rtlCol="0" anchor="ctr"/>
          <a:lstStyle/>
          <a:p>
            <a:pPr>
              <a:lnSpc>
                <a:spcPct val="130000"/>
              </a:lnSpc>
            </a:pPr>
            <a:r>
              <a:rPr lang="en-US" sz="1800" b="1" dirty="0">
                <a:solidFill>
                  <a:srgbClr val="E0E2E5"/>
                </a:solidFill>
                <a:latin typeface="MiSans" panose="00000500000000000000" pitchFamily="34" charset="-122"/>
                <a:ea typeface="MiSans" panose="00000500000000000000" pitchFamily="34" charset="-122"/>
                <a:cs typeface="MiSans" panose="00000500000000000000" pitchFamily="34" charset="-120"/>
              </a:rPr>
              <a:t>场景与音频存储功能</a:t>
            </a:r>
            <a:endParaRPr lang="en-US" sz="1600" dirty="0"/>
          </a:p>
        </p:txBody>
      </p:sp>
      <p:sp>
        <p:nvSpPr>
          <p:cNvPr id="31" name="Text 29"/>
          <p:cNvSpPr/>
          <p:nvPr/>
        </p:nvSpPr>
        <p:spPr>
          <a:xfrm>
            <a:off x="1549400" y="7845425"/>
            <a:ext cx="5511800" cy="279400"/>
          </a:xfrm>
          <a:prstGeom prst="rect">
            <a:avLst/>
          </a:prstGeom>
          <a:noFill/>
        </p:spPr>
        <p:txBody>
          <a:bodyPr wrap="square" lIns="0" tIns="0" rIns="0" bIns="0" rtlCol="0" anchor="ctr"/>
          <a:lstStyle/>
          <a:p>
            <a:pPr>
              <a:lnSpc>
                <a:spcPct val="110000"/>
              </a:lnSpc>
            </a:pP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支持音频文件存储与TF卡扩展,实现场景配置参数的本地保存</a:t>
            </a:r>
            <a:endParaRPr lang="en-US" sz="1600" dirty="0"/>
          </a:p>
        </p:txBody>
      </p:sp>
      <p:sp>
        <p:nvSpPr>
          <p:cNvPr id="32" name="Shape 30"/>
          <p:cNvSpPr/>
          <p:nvPr/>
        </p:nvSpPr>
        <p:spPr>
          <a:xfrm>
            <a:off x="8267700" y="1866900"/>
            <a:ext cx="7467600" cy="6756400"/>
          </a:xfrm>
          <a:custGeom>
            <a:avLst/>
            <a:gdLst/>
            <a:ahLst/>
            <a:cxnLst/>
            <a:rect l="l" t="t" r="r" b="b"/>
            <a:pathLst>
              <a:path w="7467600" h="6756400">
                <a:moveTo>
                  <a:pt x="0" y="0"/>
                </a:moveTo>
                <a:lnTo>
                  <a:pt x="7467600" y="0"/>
                </a:lnTo>
                <a:lnTo>
                  <a:pt x="7467600" y="6756400"/>
                </a:lnTo>
                <a:lnTo>
                  <a:pt x="0" y="6756400"/>
                </a:lnTo>
                <a:lnTo>
                  <a:pt x="0" y="0"/>
                </a:lnTo>
                <a:close/>
              </a:path>
            </a:pathLst>
          </a:custGeom>
          <a:solidFill>
            <a:srgbClr val="C5A06D">
              <a:alpha val="14902"/>
            </a:srgbClr>
          </a:solidFill>
          <a:ln w="25400">
            <a:solidFill>
              <a:srgbClr val="C5A06D"/>
            </a:solidFill>
            <a:prstDash val="solid"/>
          </a:ln>
        </p:spPr>
      </p:sp>
      <p:sp>
        <p:nvSpPr>
          <p:cNvPr id="33" name="Shape 31"/>
          <p:cNvSpPr/>
          <p:nvPr/>
        </p:nvSpPr>
        <p:spPr>
          <a:xfrm>
            <a:off x="8572500" y="2184400"/>
            <a:ext cx="304800" cy="304800"/>
          </a:xfrm>
          <a:custGeom>
            <a:avLst/>
            <a:gdLst/>
            <a:ahLst/>
            <a:cxnLst/>
            <a:rect l="l" t="t" r="r" b="b"/>
            <a:pathLst>
              <a:path w="304800" h="304800">
                <a:moveTo>
                  <a:pt x="152698" y="0"/>
                </a:moveTo>
                <a:cubicBezTo>
                  <a:pt x="161449" y="0"/>
                  <a:pt x="169485" y="4822"/>
                  <a:pt x="173653" y="12502"/>
                </a:cubicBezTo>
                <a:lnTo>
                  <a:pt x="302240" y="250627"/>
                </a:lnTo>
                <a:cubicBezTo>
                  <a:pt x="306229" y="258008"/>
                  <a:pt x="306050" y="266938"/>
                  <a:pt x="301764" y="274141"/>
                </a:cubicBezTo>
                <a:cubicBezTo>
                  <a:pt x="297478" y="281345"/>
                  <a:pt x="289679" y="285750"/>
                  <a:pt x="281345" y="285750"/>
                </a:cubicBezTo>
                <a:lnTo>
                  <a:pt x="24170" y="285750"/>
                </a:lnTo>
                <a:cubicBezTo>
                  <a:pt x="15776" y="285750"/>
                  <a:pt x="8037" y="281345"/>
                  <a:pt x="3750" y="274141"/>
                </a:cubicBezTo>
                <a:cubicBezTo>
                  <a:pt x="-536" y="266938"/>
                  <a:pt x="-714" y="258008"/>
                  <a:pt x="3274" y="250627"/>
                </a:cubicBezTo>
                <a:lnTo>
                  <a:pt x="131862" y="12502"/>
                </a:lnTo>
                <a:lnTo>
                  <a:pt x="133588" y="9763"/>
                </a:lnTo>
                <a:cubicBezTo>
                  <a:pt x="137934" y="3691"/>
                  <a:pt x="145018" y="0"/>
                  <a:pt x="152698" y="0"/>
                </a:cubicBezTo>
                <a:close/>
                <a:moveTo>
                  <a:pt x="101441" y="148769"/>
                </a:moveTo>
                <a:lnTo>
                  <a:pt x="117396" y="164723"/>
                </a:lnTo>
                <a:cubicBezTo>
                  <a:pt x="121087" y="168414"/>
                  <a:pt x="127159" y="168414"/>
                  <a:pt x="130850" y="164723"/>
                </a:cubicBezTo>
                <a:lnTo>
                  <a:pt x="156627" y="138946"/>
                </a:lnTo>
                <a:cubicBezTo>
                  <a:pt x="160199" y="135374"/>
                  <a:pt x="165021" y="133350"/>
                  <a:pt x="170081" y="133350"/>
                </a:cubicBezTo>
                <a:lnTo>
                  <a:pt x="195560" y="133350"/>
                </a:lnTo>
                <a:lnTo>
                  <a:pt x="152638" y="53876"/>
                </a:lnTo>
                <a:lnTo>
                  <a:pt x="101382" y="148769"/>
                </a:lnTo>
                <a:close/>
              </a:path>
            </a:pathLst>
          </a:custGeom>
          <a:solidFill>
            <a:srgbClr val="C5A06D"/>
          </a:solidFill>
        </p:spPr>
      </p:sp>
      <p:sp>
        <p:nvSpPr>
          <p:cNvPr id="34" name="Text 32"/>
          <p:cNvSpPr/>
          <p:nvPr/>
        </p:nvSpPr>
        <p:spPr>
          <a:xfrm>
            <a:off x="8915400" y="2133600"/>
            <a:ext cx="6705600" cy="406400"/>
          </a:xfrm>
          <a:prstGeom prst="rect">
            <a:avLst/>
          </a:prstGeom>
          <a:noFill/>
        </p:spPr>
        <p:txBody>
          <a:bodyPr wrap="square" lIns="0" tIns="0" rIns="0" bIns="0" rtlCol="0" anchor="ctr"/>
          <a:lstStyle/>
          <a:p>
            <a:pPr>
              <a:lnSpc>
                <a:spcPct val="110000"/>
              </a:lnSpc>
            </a:pPr>
            <a:r>
              <a:rPr lang="en-US" sz="2400" b="1" dirty="0">
                <a:solidFill>
                  <a:srgbClr val="E0E2E5"/>
                </a:solidFill>
                <a:latin typeface="Noto Sans SC" panose="020B0200000000000000" pitchFamily="34" charset="-122"/>
                <a:ea typeface="Noto Sans SC" panose="020B0200000000000000" pitchFamily="34" charset="-122"/>
                <a:cs typeface="Noto Sans SC" panose="020B0200000000000000" pitchFamily="34" charset="-120"/>
              </a:rPr>
              <a:t>三大技术难点</a:t>
            </a:r>
            <a:endParaRPr lang="en-US" sz="1600" dirty="0"/>
          </a:p>
        </p:txBody>
      </p:sp>
      <p:sp>
        <p:nvSpPr>
          <p:cNvPr id="35" name="Shape 33"/>
          <p:cNvSpPr/>
          <p:nvPr/>
        </p:nvSpPr>
        <p:spPr>
          <a:xfrm>
            <a:off x="8559800" y="2755900"/>
            <a:ext cx="6908800" cy="1803400"/>
          </a:xfrm>
          <a:custGeom>
            <a:avLst/>
            <a:gdLst/>
            <a:ahLst/>
            <a:cxnLst/>
            <a:rect l="l" t="t" r="r" b="b"/>
            <a:pathLst>
              <a:path w="6908800" h="1803400">
                <a:moveTo>
                  <a:pt x="0" y="0"/>
                </a:moveTo>
                <a:lnTo>
                  <a:pt x="6908800" y="0"/>
                </a:lnTo>
                <a:lnTo>
                  <a:pt x="6908800" y="1803400"/>
                </a:lnTo>
                <a:lnTo>
                  <a:pt x="0" y="1803400"/>
                </a:lnTo>
                <a:lnTo>
                  <a:pt x="0" y="0"/>
                </a:lnTo>
                <a:close/>
              </a:path>
            </a:pathLst>
          </a:custGeom>
          <a:solidFill>
            <a:srgbClr val="1A1D21">
              <a:alpha val="50196"/>
            </a:srgbClr>
          </a:solidFill>
        </p:spPr>
      </p:sp>
      <p:sp>
        <p:nvSpPr>
          <p:cNvPr id="36" name="Shape 34"/>
          <p:cNvSpPr/>
          <p:nvPr/>
        </p:nvSpPr>
        <p:spPr>
          <a:xfrm>
            <a:off x="8559800" y="2755900"/>
            <a:ext cx="50800" cy="1803400"/>
          </a:xfrm>
          <a:custGeom>
            <a:avLst/>
            <a:gdLst/>
            <a:ahLst/>
            <a:cxnLst/>
            <a:rect l="l" t="t" r="r" b="b"/>
            <a:pathLst>
              <a:path w="50800" h="1803400">
                <a:moveTo>
                  <a:pt x="0" y="0"/>
                </a:moveTo>
                <a:lnTo>
                  <a:pt x="50800" y="0"/>
                </a:lnTo>
                <a:lnTo>
                  <a:pt x="50800" y="1803400"/>
                </a:lnTo>
                <a:lnTo>
                  <a:pt x="0" y="1803400"/>
                </a:lnTo>
                <a:lnTo>
                  <a:pt x="0" y="0"/>
                </a:lnTo>
                <a:close/>
              </a:path>
            </a:pathLst>
          </a:custGeom>
          <a:solidFill>
            <a:srgbClr val="C5A06D"/>
          </a:solidFill>
        </p:spPr>
      </p:sp>
      <p:sp>
        <p:nvSpPr>
          <p:cNvPr id="37" name="Shape 35"/>
          <p:cNvSpPr/>
          <p:nvPr/>
        </p:nvSpPr>
        <p:spPr>
          <a:xfrm>
            <a:off x="8788401" y="29591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38" name="Shape 36"/>
          <p:cNvSpPr/>
          <p:nvPr/>
        </p:nvSpPr>
        <p:spPr>
          <a:xfrm>
            <a:off x="8915401" y="3086100"/>
            <a:ext cx="254000" cy="254000"/>
          </a:xfrm>
          <a:custGeom>
            <a:avLst/>
            <a:gdLst/>
            <a:ahLst/>
            <a:cxnLst/>
            <a:rect l="l" t="t" r="r" b="b"/>
            <a:pathLst>
              <a:path w="254000" h="254000">
                <a:moveTo>
                  <a:pt x="96788" y="4713"/>
                </a:moveTo>
                <a:cubicBezTo>
                  <a:pt x="98276" y="-2629"/>
                  <a:pt x="104775" y="-7937"/>
                  <a:pt x="112316" y="-7937"/>
                </a:cubicBezTo>
                <a:lnTo>
                  <a:pt x="141982" y="-7937"/>
                </a:lnTo>
                <a:cubicBezTo>
                  <a:pt x="149523" y="-7937"/>
                  <a:pt x="156021" y="-2629"/>
                  <a:pt x="157510" y="4713"/>
                </a:cubicBezTo>
                <a:lnTo>
                  <a:pt x="164703" y="39439"/>
                </a:lnTo>
                <a:cubicBezTo>
                  <a:pt x="171698" y="42416"/>
                  <a:pt x="178246" y="46236"/>
                  <a:pt x="184200" y="50750"/>
                </a:cubicBezTo>
                <a:lnTo>
                  <a:pt x="217835" y="39588"/>
                </a:lnTo>
                <a:cubicBezTo>
                  <a:pt x="224979" y="37207"/>
                  <a:pt x="232817" y="40184"/>
                  <a:pt x="236587" y="46732"/>
                </a:cubicBezTo>
                <a:lnTo>
                  <a:pt x="251420" y="72430"/>
                </a:lnTo>
                <a:cubicBezTo>
                  <a:pt x="255191" y="78978"/>
                  <a:pt x="253851" y="87213"/>
                  <a:pt x="248196" y="92224"/>
                </a:cubicBezTo>
                <a:lnTo>
                  <a:pt x="221754" y="115739"/>
                </a:lnTo>
                <a:cubicBezTo>
                  <a:pt x="222200" y="119410"/>
                  <a:pt x="222399" y="123180"/>
                  <a:pt x="222399" y="127000"/>
                </a:cubicBezTo>
                <a:cubicBezTo>
                  <a:pt x="222399" y="130820"/>
                  <a:pt x="222151" y="134590"/>
                  <a:pt x="221754" y="138261"/>
                </a:cubicBezTo>
                <a:lnTo>
                  <a:pt x="248245" y="161826"/>
                </a:lnTo>
                <a:cubicBezTo>
                  <a:pt x="253901" y="166836"/>
                  <a:pt x="255191" y="175121"/>
                  <a:pt x="251470" y="181620"/>
                </a:cubicBezTo>
                <a:lnTo>
                  <a:pt x="236637" y="207318"/>
                </a:lnTo>
                <a:cubicBezTo>
                  <a:pt x="232866" y="213816"/>
                  <a:pt x="225028" y="216843"/>
                  <a:pt x="217884" y="214461"/>
                </a:cubicBezTo>
                <a:lnTo>
                  <a:pt x="184249" y="203299"/>
                </a:lnTo>
                <a:cubicBezTo>
                  <a:pt x="178246" y="207814"/>
                  <a:pt x="171698" y="211584"/>
                  <a:pt x="164753" y="214610"/>
                </a:cubicBezTo>
                <a:lnTo>
                  <a:pt x="157609" y="249287"/>
                </a:lnTo>
                <a:cubicBezTo>
                  <a:pt x="156071" y="256679"/>
                  <a:pt x="149572" y="261937"/>
                  <a:pt x="142081" y="261937"/>
                </a:cubicBezTo>
                <a:lnTo>
                  <a:pt x="112415" y="261937"/>
                </a:lnTo>
                <a:cubicBezTo>
                  <a:pt x="104874" y="261937"/>
                  <a:pt x="98375" y="256629"/>
                  <a:pt x="96887" y="249287"/>
                </a:cubicBezTo>
                <a:lnTo>
                  <a:pt x="89743" y="214610"/>
                </a:lnTo>
                <a:cubicBezTo>
                  <a:pt x="82748" y="211634"/>
                  <a:pt x="76250" y="207814"/>
                  <a:pt x="70247" y="203299"/>
                </a:cubicBezTo>
                <a:lnTo>
                  <a:pt x="36463" y="214461"/>
                </a:lnTo>
                <a:cubicBezTo>
                  <a:pt x="29319" y="216843"/>
                  <a:pt x="21481" y="213866"/>
                  <a:pt x="17711" y="207318"/>
                </a:cubicBezTo>
                <a:lnTo>
                  <a:pt x="2877" y="181620"/>
                </a:lnTo>
                <a:cubicBezTo>
                  <a:pt x="-893" y="175071"/>
                  <a:pt x="446" y="166836"/>
                  <a:pt x="6102" y="161826"/>
                </a:cubicBezTo>
                <a:lnTo>
                  <a:pt x="32593" y="138261"/>
                </a:lnTo>
                <a:cubicBezTo>
                  <a:pt x="32147" y="134590"/>
                  <a:pt x="31948" y="130820"/>
                  <a:pt x="31948" y="127000"/>
                </a:cubicBezTo>
                <a:cubicBezTo>
                  <a:pt x="31948" y="123180"/>
                  <a:pt x="32196" y="119410"/>
                  <a:pt x="32593" y="115739"/>
                </a:cubicBezTo>
                <a:lnTo>
                  <a:pt x="6102" y="92174"/>
                </a:lnTo>
                <a:cubicBezTo>
                  <a:pt x="446" y="87164"/>
                  <a:pt x="-843" y="78879"/>
                  <a:pt x="2877" y="72380"/>
                </a:cubicBezTo>
                <a:lnTo>
                  <a:pt x="17711" y="46682"/>
                </a:lnTo>
                <a:cubicBezTo>
                  <a:pt x="21481" y="40134"/>
                  <a:pt x="29319" y="37157"/>
                  <a:pt x="36463" y="39539"/>
                </a:cubicBezTo>
                <a:lnTo>
                  <a:pt x="70098" y="50701"/>
                </a:lnTo>
                <a:cubicBezTo>
                  <a:pt x="76101" y="46186"/>
                  <a:pt x="82649" y="42416"/>
                  <a:pt x="89595" y="39390"/>
                </a:cubicBezTo>
                <a:lnTo>
                  <a:pt x="96788" y="4713"/>
                </a:lnTo>
                <a:close/>
                <a:moveTo>
                  <a:pt x="127149" y="166688"/>
                </a:moveTo>
                <a:cubicBezTo>
                  <a:pt x="141328" y="166634"/>
                  <a:pt x="154401" y="159021"/>
                  <a:pt x="161445" y="146715"/>
                </a:cubicBezTo>
                <a:cubicBezTo>
                  <a:pt x="168488" y="134409"/>
                  <a:pt x="168432" y="119280"/>
                  <a:pt x="161296" y="107027"/>
                </a:cubicBezTo>
                <a:cubicBezTo>
                  <a:pt x="154160" y="94775"/>
                  <a:pt x="141030" y="87259"/>
                  <a:pt x="126851" y="87312"/>
                </a:cubicBezTo>
                <a:cubicBezTo>
                  <a:pt x="112672" y="87366"/>
                  <a:pt x="99599" y="94979"/>
                  <a:pt x="92555" y="107285"/>
                </a:cubicBezTo>
                <a:cubicBezTo>
                  <a:pt x="85512" y="119591"/>
                  <a:pt x="85568" y="134720"/>
                  <a:pt x="92704" y="146973"/>
                </a:cubicBezTo>
                <a:cubicBezTo>
                  <a:pt x="99840" y="159225"/>
                  <a:pt x="112970" y="166741"/>
                  <a:pt x="127149" y="166688"/>
                </a:cubicBezTo>
                <a:close/>
              </a:path>
            </a:pathLst>
          </a:custGeom>
          <a:solidFill>
            <a:srgbClr val="1A1D21"/>
          </a:solidFill>
        </p:spPr>
      </p:sp>
      <p:sp>
        <p:nvSpPr>
          <p:cNvPr id="39" name="Text 37"/>
          <p:cNvSpPr/>
          <p:nvPr/>
        </p:nvSpPr>
        <p:spPr>
          <a:xfrm>
            <a:off x="9448801" y="2959100"/>
            <a:ext cx="59436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各种场景灵活配置</a:t>
            </a:r>
            <a:endParaRPr lang="en-US" sz="1600" dirty="0"/>
          </a:p>
        </p:txBody>
      </p:sp>
      <p:sp>
        <p:nvSpPr>
          <p:cNvPr id="40" name="Text 38"/>
          <p:cNvSpPr/>
          <p:nvPr/>
        </p:nvSpPr>
        <p:spPr>
          <a:xfrm>
            <a:off x="9448801" y="3416300"/>
            <a:ext cx="5918200" cy="558800"/>
          </a:xfrm>
          <a:prstGeom prst="rect">
            <a:avLst/>
          </a:prstGeom>
          <a:noFill/>
        </p:spPr>
        <p:txBody>
          <a:bodyPr wrap="square" lIns="0" tIns="0" rIns="0" bIns="0" rtlCol="0" anchor="ctr"/>
          <a:lstStyle/>
          <a:p>
            <a:pPr>
              <a:lnSpc>
                <a:spcPct val="11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难点:</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如何实现白噪音、灯光、定时参数的动态组合,支持用户自定义场景模式</a:t>
            </a:r>
            <a:endParaRPr lang="en-US" sz="1600" dirty="0"/>
          </a:p>
        </p:txBody>
      </p:sp>
      <p:sp>
        <p:nvSpPr>
          <p:cNvPr id="41" name="Text 39"/>
          <p:cNvSpPr/>
          <p:nvPr/>
        </p:nvSpPr>
        <p:spPr>
          <a:xfrm>
            <a:off x="9448801" y="4076700"/>
            <a:ext cx="5918200" cy="279400"/>
          </a:xfrm>
          <a:prstGeom prst="rect">
            <a:avLst/>
          </a:prstGeom>
          <a:noFill/>
        </p:spPr>
        <p:txBody>
          <a:bodyPr wrap="square" lIns="0" tIns="0" rIns="0" bIns="0" rtlCol="0" anchor="ctr"/>
          <a:lstStyle/>
          <a:p>
            <a:pPr>
              <a:lnSpc>
                <a:spcPct val="110000"/>
              </a:lnSpc>
            </a:pPr>
            <a:r>
              <a:rPr lang="en-US" sz="1600" b="1" dirty="0">
                <a:solidFill>
                  <a:srgbClr val="6F7B8A"/>
                </a:solidFill>
                <a:latin typeface="MiSans" panose="00000500000000000000" pitchFamily="34" charset="-122"/>
                <a:ea typeface="MiSans" panose="00000500000000000000" pitchFamily="34" charset="-122"/>
                <a:cs typeface="MiSans" panose="00000500000000000000" pitchFamily="34" charset="-120"/>
              </a:rPr>
              <a:t>策略:</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 采用配置文件存储场景参数,设计模块化场景切换算法</a:t>
            </a:r>
            <a:endParaRPr lang="en-US" sz="1600" dirty="0"/>
          </a:p>
        </p:txBody>
      </p:sp>
      <p:sp>
        <p:nvSpPr>
          <p:cNvPr id="42" name="Shape 40"/>
          <p:cNvSpPr/>
          <p:nvPr/>
        </p:nvSpPr>
        <p:spPr>
          <a:xfrm>
            <a:off x="8559800" y="4787900"/>
            <a:ext cx="6908800" cy="1803400"/>
          </a:xfrm>
          <a:custGeom>
            <a:avLst/>
            <a:gdLst/>
            <a:ahLst/>
            <a:cxnLst/>
            <a:rect l="l" t="t" r="r" b="b"/>
            <a:pathLst>
              <a:path w="6908800" h="1803400">
                <a:moveTo>
                  <a:pt x="0" y="0"/>
                </a:moveTo>
                <a:lnTo>
                  <a:pt x="6908800" y="0"/>
                </a:lnTo>
                <a:lnTo>
                  <a:pt x="6908800" y="1803400"/>
                </a:lnTo>
                <a:lnTo>
                  <a:pt x="0" y="1803400"/>
                </a:lnTo>
                <a:lnTo>
                  <a:pt x="0" y="0"/>
                </a:lnTo>
                <a:close/>
              </a:path>
            </a:pathLst>
          </a:custGeom>
          <a:solidFill>
            <a:srgbClr val="1A1D21">
              <a:alpha val="50196"/>
            </a:srgbClr>
          </a:solidFill>
        </p:spPr>
      </p:sp>
      <p:sp>
        <p:nvSpPr>
          <p:cNvPr id="43" name="Shape 41"/>
          <p:cNvSpPr/>
          <p:nvPr/>
        </p:nvSpPr>
        <p:spPr>
          <a:xfrm>
            <a:off x="8559800" y="4787900"/>
            <a:ext cx="50800" cy="1803400"/>
          </a:xfrm>
          <a:custGeom>
            <a:avLst/>
            <a:gdLst/>
            <a:ahLst/>
            <a:cxnLst/>
            <a:rect l="l" t="t" r="r" b="b"/>
            <a:pathLst>
              <a:path w="50800" h="1803400">
                <a:moveTo>
                  <a:pt x="0" y="0"/>
                </a:moveTo>
                <a:lnTo>
                  <a:pt x="50800" y="0"/>
                </a:lnTo>
                <a:lnTo>
                  <a:pt x="50800" y="1803400"/>
                </a:lnTo>
                <a:lnTo>
                  <a:pt x="0" y="1803400"/>
                </a:lnTo>
                <a:lnTo>
                  <a:pt x="0" y="0"/>
                </a:lnTo>
                <a:close/>
              </a:path>
            </a:pathLst>
          </a:custGeom>
          <a:solidFill>
            <a:srgbClr val="C5A06D"/>
          </a:solidFill>
        </p:spPr>
      </p:sp>
      <p:sp>
        <p:nvSpPr>
          <p:cNvPr id="44" name="Shape 42"/>
          <p:cNvSpPr/>
          <p:nvPr/>
        </p:nvSpPr>
        <p:spPr>
          <a:xfrm>
            <a:off x="8788401" y="49911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45" name="Shape 43"/>
          <p:cNvSpPr/>
          <p:nvPr/>
        </p:nvSpPr>
        <p:spPr>
          <a:xfrm>
            <a:off x="8883651" y="5118100"/>
            <a:ext cx="317500" cy="254000"/>
          </a:xfrm>
          <a:custGeom>
            <a:avLst/>
            <a:gdLst/>
            <a:ahLst/>
            <a:cxnLst/>
            <a:rect l="l" t="t" r="r" b="b"/>
            <a:pathLst>
              <a:path w="317500" h="254000">
                <a:moveTo>
                  <a:pt x="261937" y="63500"/>
                </a:moveTo>
                <a:cubicBezTo>
                  <a:pt x="266303" y="63500"/>
                  <a:pt x="269875" y="67072"/>
                  <a:pt x="269875" y="71438"/>
                </a:cubicBezTo>
                <a:lnTo>
                  <a:pt x="269875" y="182563"/>
                </a:lnTo>
                <a:cubicBezTo>
                  <a:pt x="269875" y="186928"/>
                  <a:pt x="266303" y="190500"/>
                  <a:pt x="261937" y="190500"/>
                </a:cubicBezTo>
                <a:lnTo>
                  <a:pt x="55563" y="190500"/>
                </a:lnTo>
                <a:cubicBezTo>
                  <a:pt x="51197" y="190500"/>
                  <a:pt x="47625" y="186928"/>
                  <a:pt x="47625" y="182563"/>
                </a:cubicBezTo>
                <a:lnTo>
                  <a:pt x="47625" y="71438"/>
                </a:lnTo>
                <a:cubicBezTo>
                  <a:pt x="47625" y="67072"/>
                  <a:pt x="51197" y="63500"/>
                  <a:pt x="55563" y="63500"/>
                </a:cubicBezTo>
                <a:lnTo>
                  <a:pt x="261937" y="63500"/>
                </a:lnTo>
                <a:close/>
                <a:moveTo>
                  <a:pt x="55563" y="31750"/>
                </a:moveTo>
                <a:cubicBezTo>
                  <a:pt x="33635" y="31750"/>
                  <a:pt x="15875" y="49510"/>
                  <a:pt x="15875" y="71438"/>
                </a:cubicBezTo>
                <a:lnTo>
                  <a:pt x="15875" y="182563"/>
                </a:lnTo>
                <a:cubicBezTo>
                  <a:pt x="15875" y="204490"/>
                  <a:pt x="33635" y="222250"/>
                  <a:pt x="55563" y="222250"/>
                </a:cubicBezTo>
                <a:lnTo>
                  <a:pt x="261937" y="222250"/>
                </a:lnTo>
                <a:cubicBezTo>
                  <a:pt x="283865" y="222250"/>
                  <a:pt x="301625" y="204490"/>
                  <a:pt x="301625" y="182563"/>
                </a:cubicBezTo>
                <a:lnTo>
                  <a:pt x="301625" y="158750"/>
                </a:lnTo>
                <a:cubicBezTo>
                  <a:pt x="310406" y="158750"/>
                  <a:pt x="317500" y="151656"/>
                  <a:pt x="317500" y="142875"/>
                </a:cubicBezTo>
                <a:lnTo>
                  <a:pt x="317500" y="111125"/>
                </a:lnTo>
                <a:cubicBezTo>
                  <a:pt x="317500" y="102344"/>
                  <a:pt x="310406" y="95250"/>
                  <a:pt x="301625" y="95250"/>
                </a:cubicBezTo>
                <a:lnTo>
                  <a:pt x="301625" y="71438"/>
                </a:lnTo>
                <a:cubicBezTo>
                  <a:pt x="301625" y="49510"/>
                  <a:pt x="283865" y="31750"/>
                  <a:pt x="261937" y="31750"/>
                </a:cubicBezTo>
                <a:lnTo>
                  <a:pt x="55563" y="31750"/>
                </a:lnTo>
                <a:close/>
                <a:moveTo>
                  <a:pt x="83344" y="87313"/>
                </a:moveTo>
                <a:cubicBezTo>
                  <a:pt x="76746" y="87313"/>
                  <a:pt x="71438" y="92621"/>
                  <a:pt x="71438" y="99219"/>
                </a:cubicBezTo>
                <a:lnTo>
                  <a:pt x="71438" y="154781"/>
                </a:lnTo>
                <a:cubicBezTo>
                  <a:pt x="71438" y="161379"/>
                  <a:pt x="76746" y="166688"/>
                  <a:pt x="83344" y="166688"/>
                </a:cubicBezTo>
                <a:lnTo>
                  <a:pt x="194469" y="166688"/>
                </a:lnTo>
                <a:cubicBezTo>
                  <a:pt x="201067" y="166688"/>
                  <a:pt x="206375" y="161379"/>
                  <a:pt x="206375" y="154781"/>
                </a:cubicBezTo>
                <a:lnTo>
                  <a:pt x="206375" y="99219"/>
                </a:lnTo>
                <a:cubicBezTo>
                  <a:pt x="206375" y="92621"/>
                  <a:pt x="201067" y="87313"/>
                  <a:pt x="194469" y="87313"/>
                </a:cubicBezTo>
                <a:lnTo>
                  <a:pt x="83344" y="87313"/>
                </a:lnTo>
                <a:close/>
              </a:path>
            </a:pathLst>
          </a:custGeom>
          <a:solidFill>
            <a:srgbClr val="1A1D21"/>
          </a:solidFill>
        </p:spPr>
      </p:sp>
      <p:sp>
        <p:nvSpPr>
          <p:cNvPr id="46" name="Text 44"/>
          <p:cNvSpPr/>
          <p:nvPr/>
        </p:nvSpPr>
        <p:spPr>
          <a:xfrm>
            <a:off x="9448801" y="4991100"/>
            <a:ext cx="59436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低功耗和降噪实现</a:t>
            </a:r>
            <a:endParaRPr lang="en-US" sz="1600" dirty="0"/>
          </a:p>
        </p:txBody>
      </p:sp>
      <p:sp>
        <p:nvSpPr>
          <p:cNvPr id="47" name="Text 45"/>
          <p:cNvSpPr/>
          <p:nvPr/>
        </p:nvSpPr>
        <p:spPr>
          <a:xfrm>
            <a:off x="9448801" y="5448300"/>
            <a:ext cx="5918200" cy="558800"/>
          </a:xfrm>
          <a:prstGeom prst="rect">
            <a:avLst/>
          </a:prstGeom>
          <a:noFill/>
        </p:spPr>
        <p:txBody>
          <a:bodyPr wrap="square" lIns="0" tIns="0" rIns="0" bIns="0" rtlCol="0" anchor="ctr"/>
          <a:lstStyle/>
          <a:p>
            <a:pPr>
              <a:lnSpc>
                <a:spcPct val="11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难点:</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如何在保证功能完整性的前提下降低功耗,并减少运行噪音干扰</a:t>
            </a:r>
            <a:endParaRPr lang="en-US" sz="1600" dirty="0"/>
          </a:p>
        </p:txBody>
      </p:sp>
      <p:sp>
        <p:nvSpPr>
          <p:cNvPr id="48" name="Text 46"/>
          <p:cNvSpPr/>
          <p:nvPr/>
        </p:nvSpPr>
        <p:spPr>
          <a:xfrm>
            <a:off x="9448801" y="6108700"/>
            <a:ext cx="5918200" cy="279400"/>
          </a:xfrm>
          <a:prstGeom prst="rect">
            <a:avLst/>
          </a:prstGeom>
          <a:noFill/>
        </p:spPr>
        <p:txBody>
          <a:bodyPr wrap="square" lIns="0" tIns="0" rIns="0" bIns="0" rtlCol="0" anchor="ctr"/>
          <a:lstStyle/>
          <a:p>
            <a:pPr>
              <a:lnSpc>
                <a:spcPct val="110000"/>
              </a:lnSpc>
            </a:pPr>
            <a:r>
              <a:rPr lang="en-US" sz="1600" b="1" dirty="0">
                <a:solidFill>
                  <a:srgbClr val="6F7B8A"/>
                </a:solidFill>
                <a:latin typeface="MiSans" panose="00000500000000000000" pitchFamily="34" charset="-122"/>
                <a:ea typeface="MiSans" panose="00000500000000000000" pitchFamily="34" charset="-122"/>
                <a:cs typeface="MiSans" panose="00000500000000000000" pitchFamily="34" charset="-120"/>
              </a:rPr>
              <a:t>策略:</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 采用低功耗元器件,优化PWM调光算法,添加物理隔音设计</a:t>
            </a:r>
            <a:endParaRPr lang="en-US" sz="1600" dirty="0"/>
          </a:p>
        </p:txBody>
      </p:sp>
      <p:sp>
        <p:nvSpPr>
          <p:cNvPr id="49" name="Shape 47"/>
          <p:cNvSpPr/>
          <p:nvPr/>
        </p:nvSpPr>
        <p:spPr>
          <a:xfrm>
            <a:off x="8559800" y="6819900"/>
            <a:ext cx="6908800" cy="1524000"/>
          </a:xfrm>
          <a:custGeom>
            <a:avLst/>
            <a:gdLst/>
            <a:ahLst/>
            <a:cxnLst/>
            <a:rect l="l" t="t" r="r" b="b"/>
            <a:pathLst>
              <a:path w="6908800" h="1524000">
                <a:moveTo>
                  <a:pt x="0" y="0"/>
                </a:moveTo>
                <a:lnTo>
                  <a:pt x="6908800" y="0"/>
                </a:lnTo>
                <a:lnTo>
                  <a:pt x="6908800" y="1524000"/>
                </a:lnTo>
                <a:lnTo>
                  <a:pt x="0" y="1524000"/>
                </a:lnTo>
                <a:lnTo>
                  <a:pt x="0" y="0"/>
                </a:lnTo>
                <a:close/>
              </a:path>
            </a:pathLst>
          </a:custGeom>
          <a:solidFill>
            <a:srgbClr val="1A1D21">
              <a:alpha val="50196"/>
            </a:srgbClr>
          </a:solidFill>
        </p:spPr>
      </p:sp>
      <p:sp>
        <p:nvSpPr>
          <p:cNvPr id="50" name="Shape 48"/>
          <p:cNvSpPr/>
          <p:nvPr/>
        </p:nvSpPr>
        <p:spPr>
          <a:xfrm>
            <a:off x="8559800" y="6819900"/>
            <a:ext cx="50800" cy="1524000"/>
          </a:xfrm>
          <a:custGeom>
            <a:avLst/>
            <a:gdLst/>
            <a:ahLst/>
            <a:cxnLst/>
            <a:rect l="l" t="t" r="r" b="b"/>
            <a:pathLst>
              <a:path w="50800" h="1524000">
                <a:moveTo>
                  <a:pt x="0" y="0"/>
                </a:moveTo>
                <a:lnTo>
                  <a:pt x="50800" y="0"/>
                </a:lnTo>
                <a:lnTo>
                  <a:pt x="50800" y="1524000"/>
                </a:lnTo>
                <a:lnTo>
                  <a:pt x="0" y="1524000"/>
                </a:lnTo>
                <a:lnTo>
                  <a:pt x="0" y="0"/>
                </a:lnTo>
                <a:close/>
              </a:path>
            </a:pathLst>
          </a:custGeom>
          <a:solidFill>
            <a:srgbClr val="C5A06D"/>
          </a:solidFill>
        </p:spPr>
      </p:sp>
      <p:sp>
        <p:nvSpPr>
          <p:cNvPr id="51" name="Shape 49"/>
          <p:cNvSpPr/>
          <p:nvPr/>
        </p:nvSpPr>
        <p:spPr>
          <a:xfrm>
            <a:off x="8788401" y="70231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5A06D"/>
          </a:solidFill>
        </p:spPr>
      </p:sp>
      <p:sp>
        <p:nvSpPr>
          <p:cNvPr id="52" name="Shape 50"/>
          <p:cNvSpPr/>
          <p:nvPr/>
        </p:nvSpPr>
        <p:spPr>
          <a:xfrm>
            <a:off x="8899526" y="7150100"/>
            <a:ext cx="285750" cy="254000"/>
          </a:xfrm>
          <a:custGeom>
            <a:avLst/>
            <a:gdLst/>
            <a:ahLst/>
            <a:cxnLst/>
            <a:rect l="l" t="t" r="r" b="b"/>
            <a:pathLst>
              <a:path w="285750" h="254000">
                <a:moveTo>
                  <a:pt x="142875" y="47625"/>
                </a:moveTo>
                <a:cubicBezTo>
                  <a:pt x="97780" y="47625"/>
                  <a:pt x="56952" y="65484"/>
                  <a:pt x="26938" y="94555"/>
                </a:cubicBezTo>
                <a:cubicBezTo>
                  <a:pt x="20638" y="100657"/>
                  <a:pt x="10567" y="100509"/>
                  <a:pt x="4514" y="94208"/>
                </a:cubicBezTo>
                <a:cubicBezTo>
                  <a:pt x="-1538" y="87908"/>
                  <a:pt x="-1439" y="77837"/>
                  <a:pt x="4862" y="71785"/>
                </a:cubicBezTo>
                <a:cubicBezTo>
                  <a:pt x="40531" y="37157"/>
                  <a:pt x="89247" y="15875"/>
                  <a:pt x="142875" y="15875"/>
                </a:cubicBezTo>
                <a:cubicBezTo>
                  <a:pt x="196503" y="15875"/>
                  <a:pt x="245219" y="37157"/>
                  <a:pt x="280938" y="71785"/>
                </a:cubicBezTo>
                <a:cubicBezTo>
                  <a:pt x="287238" y="77887"/>
                  <a:pt x="287387" y="87957"/>
                  <a:pt x="281285" y="94208"/>
                </a:cubicBezTo>
                <a:cubicBezTo>
                  <a:pt x="275183" y="100459"/>
                  <a:pt x="265113" y="100657"/>
                  <a:pt x="258862" y="94555"/>
                </a:cubicBezTo>
                <a:cubicBezTo>
                  <a:pt x="228798" y="65484"/>
                  <a:pt x="187970" y="47625"/>
                  <a:pt x="142875" y="47625"/>
                </a:cubicBezTo>
                <a:close/>
                <a:moveTo>
                  <a:pt x="119063" y="214313"/>
                </a:moveTo>
                <a:cubicBezTo>
                  <a:pt x="119063" y="201170"/>
                  <a:pt x="129733" y="190500"/>
                  <a:pt x="142875" y="190500"/>
                </a:cubicBezTo>
                <a:cubicBezTo>
                  <a:pt x="156017" y="190500"/>
                  <a:pt x="166688" y="201170"/>
                  <a:pt x="166688" y="214313"/>
                </a:cubicBezTo>
                <a:cubicBezTo>
                  <a:pt x="166688" y="227455"/>
                  <a:pt x="156017" y="238125"/>
                  <a:pt x="142875" y="238125"/>
                </a:cubicBezTo>
                <a:cubicBezTo>
                  <a:pt x="129733" y="238125"/>
                  <a:pt x="119063" y="227455"/>
                  <a:pt x="119063" y="214313"/>
                </a:cubicBezTo>
                <a:close/>
                <a:moveTo>
                  <a:pt x="83344" y="161826"/>
                </a:moveTo>
                <a:cubicBezTo>
                  <a:pt x="77539" y="168424"/>
                  <a:pt x="67518" y="169019"/>
                  <a:pt x="60920" y="163215"/>
                </a:cubicBezTo>
                <a:cubicBezTo>
                  <a:pt x="54322" y="157411"/>
                  <a:pt x="53727" y="147389"/>
                  <a:pt x="59531" y="140791"/>
                </a:cubicBezTo>
                <a:cubicBezTo>
                  <a:pt x="79871" y="117773"/>
                  <a:pt x="109686" y="103188"/>
                  <a:pt x="142875" y="103188"/>
                </a:cubicBezTo>
                <a:cubicBezTo>
                  <a:pt x="176064" y="103188"/>
                  <a:pt x="205879" y="117773"/>
                  <a:pt x="226219" y="140791"/>
                </a:cubicBezTo>
                <a:cubicBezTo>
                  <a:pt x="232023" y="147389"/>
                  <a:pt x="231378" y="157411"/>
                  <a:pt x="224830" y="163215"/>
                </a:cubicBezTo>
                <a:cubicBezTo>
                  <a:pt x="218281" y="169019"/>
                  <a:pt x="208211" y="168374"/>
                  <a:pt x="202406" y="161826"/>
                </a:cubicBezTo>
                <a:cubicBezTo>
                  <a:pt x="187821" y="145306"/>
                  <a:pt x="166588" y="134938"/>
                  <a:pt x="142875" y="134938"/>
                </a:cubicBezTo>
                <a:cubicBezTo>
                  <a:pt x="119162" y="134938"/>
                  <a:pt x="97929" y="145306"/>
                  <a:pt x="83344" y="161826"/>
                </a:cubicBezTo>
                <a:close/>
              </a:path>
            </a:pathLst>
          </a:custGeom>
          <a:solidFill>
            <a:srgbClr val="1A1D21"/>
          </a:solidFill>
        </p:spPr>
      </p:sp>
      <p:sp>
        <p:nvSpPr>
          <p:cNvPr id="53" name="Text 51"/>
          <p:cNvSpPr/>
          <p:nvPr/>
        </p:nvSpPr>
        <p:spPr>
          <a:xfrm>
            <a:off x="9448801" y="7023100"/>
            <a:ext cx="5473700" cy="355600"/>
          </a:xfrm>
          <a:prstGeom prst="rect">
            <a:avLst/>
          </a:prstGeom>
          <a:noFill/>
        </p:spPr>
        <p:txBody>
          <a:bodyPr wrap="square" lIns="0" tIns="0" rIns="0" bIns="0" rtlCol="0" anchor="ctr"/>
          <a:lstStyle/>
          <a:p>
            <a:pPr>
              <a:lnSpc>
                <a:spcPct val="120000"/>
              </a:lnSpc>
            </a:pPr>
            <a:r>
              <a:rPr lang="en-US" sz="2000" b="1" dirty="0">
                <a:solidFill>
                  <a:srgbClr val="C5A06D"/>
                </a:solidFill>
                <a:latin typeface="Noto Sans SC" panose="020B0200000000000000" pitchFamily="34" charset="-122"/>
                <a:ea typeface="Noto Sans SC" panose="020B0200000000000000" pitchFamily="34" charset="-122"/>
                <a:cs typeface="Noto Sans SC" panose="020B0200000000000000" pitchFamily="34" charset="-120"/>
              </a:rPr>
              <a:t>蓝牙通信稳定和抗干扰能力</a:t>
            </a:r>
            <a:endParaRPr lang="en-US" sz="1600" dirty="0"/>
          </a:p>
        </p:txBody>
      </p:sp>
      <p:sp>
        <p:nvSpPr>
          <p:cNvPr id="54" name="Text 52"/>
          <p:cNvSpPr/>
          <p:nvPr/>
        </p:nvSpPr>
        <p:spPr>
          <a:xfrm>
            <a:off x="9448801" y="7480300"/>
            <a:ext cx="5448300" cy="279400"/>
          </a:xfrm>
          <a:prstGeom prst="rect">
            <a:avLst/>
          </a:prstGeom>
          <a:noFill/>
        </p:spPr>
        <p:txBody>
          <a:bodyPr wrap="square" lIns="0" tIns="0" rIns="0" bIns="0" rtlCol="0" anchor="ctr"/>
          <a:lstStyle/>
          <a:p>
            <a:pPr>
              <a:lnSpc>
                <a:spcPct val="110000"/>
              </a:lnSpc>
            </a:pPr>
            <a:r>
              <a:rPr lang="en-US" sz="1600" b="1" dirty="0">
                <a:solidFill>
                  <a:srgbClr val="E0E2E5"/>
                </a:solidFill>
                <a:latin typeface="MiSans" panose="00000500000000000000" pitchFamily="34" charset="-122"/>
                <a:ea typeface="MiSans" panose="00000500000000000000" pitchFamily="34" charset="-122"/>
                <a:cs typeface="MiSans" panose="00000500000000000000" pitchFamily="34" charset="-120"/>
              </a:rPr>
              <a:t>难点:</a:t>
            </a:r>
            <a:r>
              <a:rPr lang="en-US" sz="1600" dirty="0">
                <a:solidFill>
                  <a:srgbClr val="E0E2E5"/>
                </a:solidFill>
                <a:latin typeface="MiSans" panose="00000500000000000000" pitchFamily="34" charset="-122"/>
                <a:ea typeface="MiSans" panose="00000500000000000000" pitchFamily="34" charset="-122"/>
                <a:cs typeface="MiSans" panose="00000500000000000000" pitchFamily="34" charset="-120"/>
              </a:rPr>
              <a:t> 确保蓝牙5.0在复杂环境下的连接稳定性,避免信号中断</a:t>
            </a:r>
            <a:endParaRPr lang="en-US" sz="1600" dirty="0"/>
          </a:p>
        </p:txBody>
      </p:sp>
      <p:sp>
        <p:nvSpPr>
          <p:cNvPr id="55" name="Text 53"/>
          <p:cNvSpPr/>
          <p:nvPr/>
        </p:nvSpPr>
        <p:spPr>
          <a:xfrm>
            <a:off x="9448801" y="7861300"/>
            <a:ext cx="5448300" cy="279400"/>
          </a:xfrm>
          <a:prstGeom prst="rect">
            <a:avLst/>
          </a:prstGeom>
          <a:noFill/>
        </p:spPr>
        <p:txBody>
          <a:bodyPr wrap="square" lIns="0" tIns="0" rIns="0" bIns="0" rtlCol="0" anchor="ctr"/>
          <a:lstStyle/>
          <a:p>
            <a:pPr>
              <a:lnSpc>
                <a:spcPct val="110000"/>
              </a:lnSpc>
            </a:pPr>
            <a:r>
              <a:rPr lang="en-US" sz="1600" b="1" dirty="0">
                <a:solidFill>
                  <a:srgbClr val="6F7B8A"/>
                </a:solidFill>
                <a:latin typeface="MiSans" panose="00000500000000000000" pitchFamily="34" charset="-122"/>
                <a:ea typeface="MiSans" panose="00000500000000000000" pitchFamily="34" charset="-122"/>
                <a:cs typeface="MiSans" panose="00000500000000000000" pitchFamily="34" charset="-120"/>
              </a:rPr>
              <a:t>策略:</a:t>
            </a:r>
            <a:r>
              <a:rPr lang="en-US" sz="1600" dirty="0">
                <a:solidFill>
                  <a:srgbClr val="6F7B8A"/>
                </a:solidFill>
                <a:latin typeface="MiSans" panose="00000500000000000000" pitchFamily="34" charset="-122"/>
                <a:ea typeface="MiSans" panose="00000500000000000000" pitchFamily="34" charset="-122"/>
                <a:cs typeface="MiSans" panose="00000500000000000000" pitchFamily="34" charset="-120"/>
              </a:rPr>
              <a:t> 采用蓝牙5.0协议,优化天线设计,实现断线重连机制</a:t>
            </a:r>
            <a:endParaRPr lang="en-US" sz="1600" dirty="0"/>
          </a:p>
        </p:txBody>
      </p:sp>
    </p:spTree>
  </p:cSld>
  <p:clrMapOvr>
    <a:masterClrMapping/>
  </p:clrMapOvr>
  <p:transition>
    <p:fade/>
  </p:transition>
</p:sld>
</file>

<file path=ppt/tags/tag1.xml><?xml version="1.0" encoding="utf-8"?>
<p:tagLst xmlns:p="http://schemas.openxmlformats.org/presentationml/2006/main">
  <p:tag name="KSO_WM_DIAGRAM_VIRTUALLY_FRAME" val="{&quot;height&quot;:312,&quot;left&quot;:61.98393700787401,&quot;top&quot;:208,&quot;width&quot;:1164.283937007874}"/>
</p:tagLst>
</file>

<file path=ppt/tags/tag10.xml><?xml version="1.0" encoding="utf-8"?>
<p:tagLst xmlns:p="http://schemas.openxmlformats.org/presentationml/2006/main">
  <p:tag name="KSO_WM_DIAGRAM_VIRTUALLY_FRAME" val="{&quot;height&quot;:312,&quot;left&quot;:61.98393700787401,&quot;top&quot;:208,&quot;width&quot;:1164.283937007874}"/>
</p:tagLst>
</file>

<file path=ppt/tags/tag11.xml><?xml version="1.0" encoding="utf-8"?>
<p:tagLst xmlns:p="http://schemas.openxmlformats.org/presentationml/2006/main">
  <p:tag name="KSO_WM_DIAGRAM_VIRTUALLY_FRAME" val="{&quot;height&quot;:312,&quot;left&quot;:61.98393700787401,&quot;top&quot;:208,&quot;width&quot;:1164.283937007874}"/>
</p:tagLst>
</file>

<file path=ppt/tags/tag12.xml><?xml version="1.0" encoding="utf-8"?>
<p:tagLst xmlns:p="http://schemas.openxmlformats.org/presentationml/2006/main">
  <p:tag name="KSO_WM_DIAGRAM_VIRTUALLY_FRAME" val="{&quot;height&quot;:312,&quot;left&quot;:61.98393700787401,&quot;top&quot;:208,&quot;width&quot;:1164.283937007874}"/>
</p:tagLst>
</file>

<file path=ppt/tags/tag13.xml><?xml version="1.0" encoding="utf-8"?>
<p:tagLst xmlns:p="http://schemas.openxmlformats.org/presentationml/2006/main">
  <p:tag name="KSO_WM_DIAGRAM_VIRTUALLY_FRAME" val="{&quot;height&quot;:312,&quot;left&quot;:61.98393700787401,&quot;top&quot;:208,&quot;width&quot;:1164.283937007874}"/>
</p:tagLst>
</file>

<file path=ppt/tags/tag14.xml><?xml version="1.0" encoding="utf-8"?>
<p:tagLst xmlns:p="http://schemas.openxmlformats.org/presentationml/2006/main">
  <p:tag name="KSO_WM_DIAGRAM_VIRTUALLY_FRAME" val="{&quot;height&quot;:312,&quot;left&quot;:61.98393700787401,&quot;top&quot;:208,&quot;width&quot;:1164.283937007874}"/>
</p:tagLst>
</file>

<file path=ppt/tags/tag15.xml><?xml version="1.0" encoding="utf-8"?>
<p:tagLst xmlns:p="http://schemas.openxmlformats.org/presentationml/2006/main">
  <p:tag name="KSO_WM_DIAGRAM_VIRTUALLY_FRAME" val="{&quot;height&quot;:312,&quot;left&quot;:61.98393700787401,&quot;top&quot;:208,&quot;width&quot;:1164.283937007874}"/>
</p:tagLst>
</file>

<file path=ppt/tags/tag16.xml><?xml version="1.0" encoding="utf-8"?>
<p:tagLst xmlns:p="http://schemas.openxmlformats.org/presentationml/2006/main">
  <p:tag name="KSO_WM_DIAGRAM_VIRTUALLY_FRAME" val="{&quot;height&quot;:312,&quot;left&quot;:61.98393700787401,&quot;top&quot;:208,&quot;width&quot;:1164.283937007874}"/>
</p:tagLst>
</file>

<file path=ppt/tags/tag17.xml><?xml version="1.0" encoding="utf-8"?>
<p:tagLst xmlns:p="http://schemas.openxmlformats.org/presentationml/2006/main">
  <p:tag name="KSO_WM_DIAGRAM_VIRTUALLY_FRAME" val="{&quot;height&quot;:312,&quot;left&quot;:61.98393700787401,&quot;top&quot;:208,&quot;width&quot;:1164.283937007874}"/>
</p:tagLst>
</file>

<file path=ppt/tags/tag18.xml><?xml version="1.0" encoding="utf-8"?>
<p:tagLst xmlns:p="http://schemas.openxmlformats.org/presentationml/2006/main">
  <p:tag name="KSO_WM_DIAGRAM_VIRTUALLY_FRAME" val="{&quot;height&quot;:312,&quot;left&quot;:61.98393700787401,&quot;top&quot;:208,&quot;width&quot;:1164.283937007874}"/>
</p:tagLst>
</file>

<file path=ppt/tags/tag19.xml><?xml version="1.0" encoding="utf-8"?>
<p:tagLst xmlns:p="http://schemas.openxmlformats.org/presentationml/2006/main">
  <p:tag name="KSO_WM_DIAGRAM_VIRTUALLY_FRAME" val="{&quot;height&quot;:312,&quot;left&quot;:61.98393700787401,&quot;top&quot;:208,&quot;width&quot;:1164.283937007874}"/>
</p:tagLst>
</file>

<file path=ppt/tags/tag2.xml><?xml version="1.0" encoding="utf-8"?>
<p:tagLst xmlns:p="http://schemas.openxmlformats.org/presentationml/2006/main">
  <p:tag name="KSO_WM_DIAGRAM_VIRTUALLY_FRAME" val="{&quot;height&quot;:312,&quot;left&quot;:61.98393700787401,&quot;top&quot;:208,&quot;width&quot;:1164.283937007874}"/>
</p:tagLst>
</file>

<file path=ppt/tags/tag20.xml><?xml version="1.0" encoding="utf-8"?>
<p:tagLst xmlns:p="http://schemas.openxmlformats.org/presentationml/2006/main">
  <p:tag name="KSO_WM_DIAGRAM_VIRTUALLY_FRAME" val="{&quot;height&quot;:312,&quot;left&quot;:61.98393700787401,&quot;top&quot;:208,&quot;width&quot;:1164.283937007874}"/>
</p:tagLst>
</file>

<file path=ppt/tags/tag3.xml><?xml version="1.0" encoding="utf-8"?>
<p:tagLst xmlns:p="http://schemas.openxmlformats.org/presentationml/2006/main">
  <p:tag name="KSO_WM_DIAGRAM_VIRTUALLY_FRAME" val="{&quot;height&quot;:312,&quot;left&quot;:61.98393700787401,&quot;top&quot;:208,&quot;width&quot;:1164.283937007874}"/>
</p:tagLst>
</file>

<file path=ppt/tags/tag4.xml><?xml version="1.0" encoding="utf-8"?>
<p:tagLst xmlns:p="http://schemas.openxmlformats.org/presentationml/2006/main">
  <p:tag name="KSO_WM_DIAGRAM_VIRTUALLY_FRAME" val="{&quot;height&quot;:312,&quot;left&quot;:61.98393700787401,&quot;top&quot;:208,&quot;width&quot;:1164.283937007874}"/>
</p:tagLst>
</file>

<file path=ppt/tags/tag5.xml><?xml version="1.0" encoding="utf-8"?>
<p:tagLst xmlns:p="http://schemas.openxmlformats.org/presentationml/2006/main">
  <p:tag name="KSO_WM_DIAGRAM_VIRTUALLY_FRAME" val="{&quot;height&quot;:312,&quot;left&quot;:61.98393700787401,&quot;top&quot;:208,&quot;width&quot;:1164.283937007874}"/>
</p:tagLst>
</file>

<file path=ppt/tags/tag6.xml><?xml version="1.0" encoding="utf-8"?>
<p:tagLst xmlns:p="http://schemas.openxmlformats.org/presentationml/2006/main">
  <p:tag name="KSO_WM_DIAGRAM_VIRTUALLY_FRAME" val="{&quot;height&quot;:312,&quot;left&quot;:61.98393700787401,&quot;top&quot;:208,&quot;width&quot;:1164.283937007874}"/>
</p:tagLst>
</file>

<file path=ppt/tags/tag7.xml><?xml version="1.0" encoding="utf-8"?>
<p:tagLst xmlns:p="http://schemas.openxmlformats.org/presentationml/2006/main">
  <p:tag name="KSO_WM_DIAGRAM_VIRTUALLY_FRAME" val="{&quot;height&quot;:312,&quot;left&quot;:61.98393700787401,&quot;top&quot;:208,&quot;width&quot;:1164.283937007874}"/>
</p:tagLst>
</file>

<file path=ppt/tags/tag8.xml><?xml version="1.0" encoding="utf-8"?>
<p:tagLst xmlns:p="http://schemas.openxmlformats.org/presentationml/2006/main">
  <p:tag name="KSO_WM_DIAGRAM_VIRTUALLY_FRAME" val="{&quot;height&quot;:312,&quot;left&quot;:61.98393700787401,&quot;top&quot;:208,&quot;width&quot;:1164.283937007874}"/>
</p:tagLst>
</file>

<file path=ppt/tags/tag9.xml><?xml version="1.0" encoding="utf-8"?>
<p:tagLst xmlns:p="http://schemas.openxmlformats.org/presentationml/2006/main">
  <p:tag name="KSO_WM_DIAGRAM_VIRTUALLY_FRAME" val="{&quot;height&quot;:312,&quot;left&quot;:61.98393700787401,&quot;top&quot;:208,&quot;width&quot;:1164.283937007874}"/>
</p:tagLst>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4470</Words>
  <Application>WPS 演示</Application>
  <PresentationFormat>On-screen Show (16:9)</PresentationFormat>
  <Paragraphs>577</Paragraphs>
  <Slides>19</Slides>
  <Notes>17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19</vt:i4>
      </vt:variant>
    </vt:vector>
  </HeadingPairs>
  <TitlesOfParts>
    <vt:vector size="35" baseType="lpstr">
      <vt:lpstr>Arial</vt:lpstr>
      <vt:lpstr>宋体</vt:lpstr>
      <vt:lpstr>Wingdings</vt:lpstr>
      <vt:lpstr>Quattrocento Sans</vt:lpstr>
      <vt:lpstr>Quattrocento Sans</vt:lpstr>
      <vt:lpstr>Quattrocento Sans</vt:lpstr>
      <vt:lpstr>Noto Sans SC</vt:lpstr>
      <vt:lpstr>Noto Sans SC</vt:lpstr>
      <vt:lpstr>MiSans</vt:lpstr>
      <vt:lpstr>MiSans</vt:lpstr>
      <vt:lpstr>Calibri</vt:lpstr>
      <vt:lpstr>微软雅黑</vt:lpstr>
      <vt:lpstr>Arial Unicode MS</vt:lpstr>
      <vt:lpstr>等线</vt:lpstr>
      <vt:lpstr>Custom Theme</vt:lpstr>
      <vt:lpstr>1_Custom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/mnt/okcomputer/output/白噪音疗愈音箱开题报告.pptx.html</dc:title>
  <dc:creator>Kimi</dc:creator>
  <dc:subject>/mnt/okcomputer/output/白噪音疗愈音箱开题报告.pptx.html</dc:subject>
  <cp:lastModifiedBy>追光</cp:lastModifiedBy>
  <cp:revision>3</cp:revision>
  <dcterms:created xsi:type="dcterms:W3CDTF">2025-12-24T10:20:00Z</dcterms:created>
  <dcterms:modified xsi:type="dcterms:W3CDTF">2025-12-24T15:32:23Z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{"Label":"/mnt/okcomputer/output/白噪音疗愈音箱开题报告.pptx.html","ContentProducer":"001191110108MACG2KBH8F10000","ProduceID":"","ReservedCode1":"","ContentPropagator":"001191110108MACG2KBH8F20000","PropagateID":"","ReservedCode2":""}</vt:lpwstr>
  </property>
  <property fmtid="{D5CDD505-2E9C-101B-9397-08002B2CF9AE}" pid="3" name="KSOProductBuildVer">
    <vt:lpwstr>2052-12.1.0.24034</vt:lpwstr>
  </property>
  <property fmtid="{D5CDD505-2E9C-101B-9397-08002B2CF9AE}" pid="4" name="ICV">
    <vt:lpwstr>D8BCB202C6764D4CA503EBC76F0FF52E_13</vt:lpwstr>
  </property>
</Properties>
</file>